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Lst>
  <p:notesMasterIdLst>
    <p:notesMasterId r:id="rId25"/>
  </p:notesMasterIdLst>
  <p:sldIdLst>
    <p:sldId id="256" r:id="rId3"/>
    <p:sldId id="268" r:id="rId4"/>
    <p:sldId id="276" r:id="rId5"/>
    <p:sldId id="279" r:id="rId6"/>
    <p:sldId id="296" r:id="rId7"/>
    <p:sldId id="297" r:id="rId8"/>
    <p:sldId id="310" r:id="rId9"/>
    <p:sldId id="298" r:id="rId10"/>
    <p:sldId id="311" r:id="rId11"/>
    <p:sldId id="299" r:id="rId12"/>
    <p:sldId id="312" r:id="rId13"/>
    <p:sldId id="308" r:id="rId14"/>
    <p:sldId id="313" r:id="rId15"/>
    <p:sldId id="300" r:id="rId16"/>
    <p:sldId id="301" r:id="rId17"/>
    <p:sldId id="302" r:id="rId18"/>
    <p:sldId id="303" r:id="rId19"/>
    <p:sldId id="305" r:id="rId20"/>
    <p:sldId id="304" r:id="rId21"/>
    <p:sldId id="275" r:id="rId22"/>
    <p:sldId id="281" r:id="rId23"/>
    <p:sldId id="278"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borah Ayres" initials="giz" lastIdx="43" clrIdx="0"/>
  <p:cmAuthor id="1" name="Eva Promes" initials="E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C107"/>
    <a:srgbClr val="3879A3"/>
    <a:srgbClr val="FAA606"/>
    <a:srgbClr val="858CC5"/>
    <a:srgbClr val="0181BD"/>
    <a:srgbClr val="3AAFC8"/>
    <a:srgbClr val="ABE1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28" autoAdjust="0"/>
  </p:normalViewPr>
  <p:slideViewPr>
    <p:cSldViewPr snapToGrid="0" snapToObjects="1">
      <p:cViewPr varScale="1">
        <p:scale>
          <a:sx n="88" d="100"/>
          <a:sy n="88" d="100"/>
        </p:scale>
        <p:origin x="-23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E4BDF-49AF-4F46-BE2C-6EA03C7FCAA8}" type="datetimeFigureOut">
              <a:rPr lang="en-GB" smtClean="0"/>
              <a:t>14/12/2017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641616-5612-479E-9AF9-84B5F24B9020}" type="slidenum">
              <a:rPr lang="en-GB" smtClean="0"/>
              <a:t>‹#›</a:t>
            </a:fld>
            <a:endParaRPr lang="en-GB"/>
          </a:p>
        </p:txBody>
      </p:sp>
    </p:spTree>
    <p:extLst>
      <p:ext uri="{BB962C8B-B14F-4D97-AF65-F5344CB8AC3E}">
        <p14:creationId xmlns:p14="http://schemas.microsoft.com/office/powerpoint/2010/main" val="969454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3641616-5612-479E-9AF9-84B5F24B9020}" type="slidenum">
              <a:rPr lang="en-GB" smtClean="0"/>
              <a:t>2</a:t>
            </a:fld>
            <a:endParaRPr lang="en-GB"/>
          </a:p>
        </p:txBody>
      </p:sp>
    </p:spTree>
    <p:extLst>
      <p:ext uri="{BB962C8B-B14F-4D97-AF65-F5344CB8AC3E}">
        <p14:creationId xmlns:p14="http://schemas.microsoft.com/office/powerpoint/2010/main" val="3669319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With the data framework in place, your system can be monitored using the ECAM-Tool on a quarterly or monthly basis, enabling to report on seasonal variabilities and progress made when optimisation measures are 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 Templates for data collection for specific facilities such as Pumping stations, treatment plants</a:t>
            </a:r>
            <a:r>
              <a:rPr lang="en-GB" sz="1200" b="0" i="0" kern="1200" baseline="0" dirty="0" smtClean="0">
                <a:solidFill>
                  <a:schemeClr val="tx1"/>
                </a:solidFill>
                <a:effectLst/>
                <a:latin typeface="+mn-lt"/>
                <a:ea typeface="+mn-ea"/>
                <a:cs typeface="+mn-cs"/>
              </a:rPr>
              <a:t> are available.</a:t>
            </a:r>
            <a:r>
              <a:rPr lang="en-GB" sz="1200" b="0" i="0" kern="1200" dirty="0" smtClean="0">
                <a:solidFill>
                  <a:schemeClr val="tx1"/>
                </a:solidFill>
                <a:effectLst/>
                <a:latin typeface="+mn-lt"/>
                <a:ea typeface="+mn-ea"/>
                <a:cs typeface="+mn-cs"/>
              </a:rPr>
              <a:t> </a:t>
            </a:r>
            <a:endParaRPr lang="en-GB" dirty="0" smtClean="0"/>
          </a:p>
        </p:txBody>
      </p:sp>
      <p:sp>
        <p:nvSpPr>
          <p:cNvPr id="4" name="Slide Number Placeholder 3"/>
          <p:cNvSpPr>
            <a:spLocks noGrp="1"/>
          </p:cNvSpPr>
          <p:nvPr>
            <p:ph type="sldNum" sz="quarter" idx="10"/>
          </p:nvPr>
        </p:nvSpPr>
        <p:spPr/>
        <p:txBody>
          <a:bodyPr/>
          <a:lstStyle/>
          <a:p>
            <a:fld id="{83641616-5612-479E-9AF9-84B5F24B9020}" type="slidenum">
              <a:rPr lang="en-GB" smtClean="0"/>
              <a:t>14</a:t>
            </a:fld>
            <a:endParaRPr lang="en-GB"/>
          </a:p>
        </p:txBody>
      </p:sp>
    </p:spTree>
    <p:extLst>
      <p:ext uri="{BB962C8B-B14F-4D97-AF65-F5344CB8AC3E}">
        <p14:creationId xmlns:p14="http://schemas.microsoft.com/office/powerpoint/2010/main" val="45042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How</a:t>
            </a:r>
            <a:r>
              <a:rPr lang="nl-NL" baseline="0" dirty="0" smtClean="0"/>
              <a:t> ecam fits in overall approach. The WaCCliM Roadmap described the approach and key </a:t>
            </a:r>
            <a:r>
              <a:rPr lang="nl-NL" baseline="0" smtClean="0"/>
              <a:t>lessons learned .</a:t>
            </a:r>
            <a:endParaRPr lang="en-GB" dirty="0" smtClean="0"/>
          </a:p>
        </p:txBody>
      </p:sp>
      <p:sp>
        <p:nvSpPr>
          <p:cNvPr id="4" name="Slide Number Placeholder 3"/>
          <p:cNvSpPr>
            <a:spLocks noGrp="1"/>
          </p:cNvSpPr>
          <p:nvPr>
            <p:ph type="sldNum" sz="quarter" idx="10"/>
          </p:nvPr>
        </p:nvSpPr>
        <p:spPr/>
        <p:txBody>
          <a:bodyPr/>
          <a:lstStyle/>
          <a:p>
            <a:fld id="{83641616-5612-479E-9AF9-84B5F24B9020}" type="slidenum">
              <a:rPr lang="en-GB" smtClean="0"/>
              <a:t>16</a:t>
            </a:fld>
            <a:endParaRPr lang="en-GB"/>
          </a:p>
        </p:txBody>
      </p:sp>
    </p:spTree>
    <p:extLst>
      <p:ext uri="{BB962C8B-B14F-4D97-AF65-F5344CB8AC3E}">
        <p14:creationId xmlns:p14="http://schemas.microsoft.com/office/powerpoint/2010/main" val="179534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641616-5612-479E-9AF9-84B5F24B9020}" type="slidenum">
              <a:rPr lang="en-GB" smtClean="0"/>
              <a:t>17</a:t>
            </a:fld>
            <a:endParaRPr lang="en-GB"/>
          </a:p>
        </p:txBody>
      </p:sp>
    </p:spTree>
    <p:extLst>
      <p:ext uri="{BB962C8B-B14F-4D97-AF65-F5344CB8AC3E}">
        <p14:creationId xmlns:p14="http://schemas.microsoft.com/office/powerpoint/2010/main" val="3694400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3641616-5612-479E-9AF9-84B5F24B9020}" type="slidenum">
              <a:rPr lang="en-GB" smtClean="0"/>
              <a:t>19</a:t>
            </a:fld>
            <a:endParaRPr lang="en-GB"/>
          </a:p>
        </p:txBody>
      </p:sp>
    </p:spTree>
    <p:extLst>
      <p:ext uri="{BB962C8B-B14F-4D97-AF65-F5344CB8AC3E}">
        <p14:creationId xmlns:p14="http://schemas.microsoft.com/office/powerpoint/2010/main" val="146460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641616-5612-479E-9AF9-84B5F24B9020}" type="slidenum">
              <a:rPr lang="en-GB" smtClean="0"/>
              <a:t>6</a:t>
            </a:fld>
            <a:endParaRPr lang="en-GB"/>
          </a:p>
        </p:txBody>
      </p:sp>
    </p:spTree>
    <p:extLst>
      <p:ext uri="{BB962C8B-B14F-4D97-AF65-F5344CB8AC3E}">
        <p14:creationId xmlns:p14="http://schemas.microsoft.com/office/powerpoint/2010/main" val="386197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Water and wastewater utilities are at the forefront of climate change, as every impact derived from it –more intense and frequent rainfall, sea level rises, or drought – directly affect companies’ operations. Contributing to mitigate the amount of greenhouse gas (GHG) emissions released into the atmosphere by water utilities not only makes economic sense, it’s also an environmentally and socially responsible action to build resilience over the long-term.</a:t>
            </a:r>
            <a:endParaRPr lang="en-GB" dirty="0" smtClean="0"/>
          </a:p>
          <a:p>
            <a:endParaRPr lang="en-GB" dirty="0"/>
          </a:p>
        </p:txBody>
      </p:sp>
      <p:sp>
        <p:nvSpPr>
          <p:cNvPr id="4" name="Slide Number Placeholder 3"/>
          <p:cNvSpPr>
            <a:spLocks noGrp="1"/>
          </p:cNvSpPr>
          <p:nvPr>
            <p:ph type="sldNum" sz="quarter" idx="10"/>
          </p:nvPr>
        </p:nvSpPr>
        <p:spPr/>
        <p:txBody>
          <a:bodyPr/>
          <a:lstStyle/>
          <a:p>
            <a:fld id="{83641616-5612-479E-9AF9-84B5F24B9020}" type="slidenum">
              <a:rPr lang="en-GB" smtClean="0"/>
              <a:t>7</a:t>
            </a:fld>
            <a:endParaRPr lang="en-GB"/>
          </a:p>
        </p:txBody>
      </p:sp>
    </p:spTree>
    <p:extLst>
      <p:ext uri="{BB962C8B-B14F-4D97-AF65-F5344CB8AC3E}">
        <p14:creationId xmlns:p14="http://schemas.microsoft.com/office/powerpoint/2010/main" val="2199687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50" b="0" i="0" kern="1200" dirty="0" smtClean="0">
                <a:solidFill>
                  <a:schemeClr val="tx1"/>
                </a:solidFill>
                <a:effectLst/>
                <a:latin typeface="+mn-lt"/>
                <a:ea typeface="+mn-ea"/>
                <a:cs typeface="+mn-cs"/>
              </a:rPr>
              <a:t>How can you prioritise amongst dozen potential measures to either optimize your system or plan for future assets?</a:t>
            </a:r>
          </a:p>
          <a:p>
            <a:r>
              <a:rPr lang="en-GB" sz="1050" b="0" i="0" kern="1200" dirty="0" smtClean="0">
                <a:solidFill>
                  <a:schemeClr val="tx1"/>
                </a:solidFill>
                <a:effectLst/>
                <a:latin typeface="+mn-lt"/>
                <a:ea typeface="+mn-ea"/>
                <a:cs typeface="+mn-cs"/>
              </a:rPr>
              <a:t>The Energy Performance and Carbon Emissions Assessment and Monitoring (ECAM) tool allows you to assess baseline GHG emissions and where the best opportunities for improvements lie.</a:t>
            </a:r>
            <a:endParaRPr lang="en-GB" sz="1050" dirty="0"/>
          </a:p>
        </p:txBody>
      </p:sp>
      <p:sp>
        <p:nvSpPr>
          <p:cNvPr id="4" name="Slide Number Placeholder 3"/>
          <p:cNvSpPr>
            <a:spLocks noGrp="1"/>
          </p:cNvSpPr>
          <p:nvPr>
            <p:ph type="sldNum" sz="quarter" idx="10"/>
          </p:nvPr>
        </p:nvSpPr>
        <p:spPr/>
        <p:txBody>
          <a:bodyPr/>
          <a:lstStyle/>
          <a:p>
            <a:fld id="{83641616-5612-479E-9AF9-84B5F24B9020}" type="slidenum">
              <a:rPr lang="en-GB" smtClean="0"/>
              <a:t>8</a:t>
            </a:fld>
            <a:endParaRPr lang="en-GB"/>
          </a:p>
        </p:txBody>
      </p:sp>
    </p:spTree>
    <p:extLst>
      <p:ext uri="{BB962C8B-B14F-4D97-AF65-F5344CB8AC3E}">
        <p14:creationId xmlns:p14="http://schemas.microsoft.com/office/powerpoint/2010/main" val="309746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0" dirty="0" smtClean="0">
                <a:latin typeface="Arial"/>
              </a:rPr>
              <a:t>For utilities:</a:t>
            </a:r>
            <a:r>
              <a:rPr lang="en-GB" sz="1100" b="0" baseline="0" dirty="0" smtClean="0">
                <a:latin typeface="Arial"/>
              </a:rPr>
              <a:t> </a:t>
            </a:r>
            <a:r>
              <a:rPr lang="en-GB" sz="1100" b="0" dirty="0" smtClean="0">
                <a:latin typeface="Arial"/>
                <a:ea typeface="Calibri"/>
              </a:rPr>
              <a:t>The Energy Performance and Carbon Emissions Assessment and Monitoring (ECAM) tool allows</a:t>
            </a:r>
            <a:r>
              <a:rPr lang="en-GB" sz="1100" b="0" dirty="0" smtClean="0">
                <a:latin typeface="Arial"/>
              </a:rPr>
              <a:t> utilities</a:t>
            </a:r>
            <a:r>
              <a:rPr lang="en-GB" sz="1100" b="0" baseline="0" dirty="0" smtClean="0">
                <a:latin typeface="Arial"/>
              </a:rPr>
              <a:t> to assess their baseline performance, identify the biggest areas of opportunities and </a:t>
            </a:r>
            <a:r>
              <a:rPr lang="en-GB" sz="1100" b="0" dirty="0" smtClean="0">
                <a:latin typeface="Arial"/>
              </a:rPr>
              <a:t>monitor progress. </a:t>
            </a:r>
            <a:r>
              <a:rPr lang="en-GB" sz="1100" b="0" baseline="0" dirty="0" smtClean="0">
                <a:latin typeface="Arial"/>
              </a:rPr>
              <a:t>This way utilities can reduce costs from energy, improve their service and contribute to the reduction of greenhouse gasses.</a:t>
            </a:r>
            <a:endParaRPr lang="de-DE" sz="1100" b="0" dirty="0" smtClean="0"/>
          </a:p>
          <a:p>
            <a:endParaRPr lang="en-GB" sz="1100" b="0" dirty="0" smtClean="0">
              <a:latin typeface="Arial"/>
              <a:ea typeface="Calibri"/>
            </a:endParaRPr>
          </a:p>
          <a:p>
            <a:r>
              <a:rPr lang="en-GB" sz="1100" b="0" dirty="0" smtClean="0">
                <a:latin typeface="Arial"/>
                <a:ea typeface="Calibri"/>
              </a:rPr>
              <a:t>For policymakers/regulators:</a:t>
            </a:r>
          </a:p>
          <a:p>
            <a:r>
              <a:rPr lang="en-GB" sz="1100" b="0" dirty="0" smtClean="0">
                <a:latin typeface="Arial"/>
                <a:ea typeface="Calibri"/>
              </a:rPr>
              <a:t>The WaCCliM project has developed a carbon and energy accounting tool to invest wisely on our combined water and climate change challenges. The Energy Performance and Carbon Emissions Assessment and Monitoring (ECAM) tool allows carbon accounting for urban services and thus allows the formulation of a carbon reduction strategy in the water sector. </a:t>
            </a:r>
            <a:endParaRPr lang="en-GB" sz="1100" b="0" dirty="0" smtClean="0">
              <a:latin typeface="Arial"/>
            </a:endParaRPr>
          </a:p>
          <a:p>
            <a:endParaRPr lang="en-GB" sz="1100" b="0" dirty="0" smtClean="0"/>
          </a:p>
          <a:p>
            <a:endParaRPr lang="en-GB" sz="1100" b="0" dirty="0"/>
          </a:p>
        </p:txBody>
      </p:sp>
      <p:sp>
        <p:nvSpPr>
          <p:cNvPr id="4" name="Slide Number Placeholder 3"/>
          <p:cNvSpPr>
            <a:spLocks noGrp="1"/>
          </p:cNvSpPr>
          <p:nvPr>
            <p:ph type="sldNum" sz="quarter" idx="10"/>
          </p:nvPr>
        </p:nvSpPr>
        <p:spPr/>
        <p:txBody>
          <a:bodyPr/>
          <a:lstStyle/>
          <a:p>
            <a:fld id="{83641616-5612-479E-9AF9-84B5F24B9020}"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30025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Opportunities</a:t>
            </a:r>
            <a:r>
              <a:rPr lang="en-GB" sz="1200" b="0" i="0" kern="1200" baseline="0" dirty="0" smtClean="0">
                <a:solidFill>
                  <a:schemeClr val="tx1"/>
                </a:solidFill>
                <a:effectLst/>
                <a:latin typeface="+mn-lt"/>
                <a:ea typeface="+mn-ea"/>
                <a:cs typeface="+mn-cs"/>
              </a:rPr>
              <a:t> can be identified </a:t>
            </a:r>
            <a:r>
              <a:rPr lang="en-GB" sz="1200" b="0" i="0" kern="1200" dirty="0" smtClean="0">
                <a:solidFill>
                  <a:schemeClr val="tx1"/>
                </a:solidFill>
                <a:effectLst/>
                <a:latin typeface="+mn-lt"/>
                <a:ea typeface="+mn-ea"/>
                <a:cs typeface="+mn-cs"/>
              </a:rPr>
              <a:t>using 1)</a:t>
            </a:r>
            <a:r>
              <a:rPr lang="en-GB" sz="1200" b="0" i="0" kern="1200" baseline="0" dirty="0" smtClean="0">
                <a:solidFill>
                  <a:schemeClr val="tx1"/>
                </a:solidFill>
                <a:effectLst/>
                <a:latin typeface="+mn-lt"/>
                <a:ea typeface="+mn-ea"/>
                <a:cs typeface="+mn-cs"/>
              </a:rPr>
              <a:t> The </a:t>
            </a:r>
            <a:r>
              <a:rPr lang="en-GB" sz="1200" b="0" i="0" kern="1200" dirty="0" smtClean="0">
                <a:solidFill>
                  <a:schemeClr val="tx1"/>
                </a:solidFill>
                <a:effectLst/>
                <a:latin typeface="+mn-lt"/>
                <a:ea typeface="+mn-ea"/>
                <a:cs typeface="+mn-cs"/>
              </a:rPr>
              <a:t>ECAM Opportunities calculators to assess the potential of improvements and 2) the Catalogue of solutions on the</a:t>
            </a:r>
            <a:r>
              <a:rPr lang="en-GB" sz="1200" b="0" i="0" kern="1200" baseline="0" dirty="0" smtClean="0">
                <a:solidFill>
                  <a:schemeClr val="tx1"/>
                </a:solidFill>
                <a:effectLst/>
                <a:latin typeface="+mn-lt"/>
                <a:ea typeface="+mn-ea"/>
                <a:cs typeface="+mn-cs"/>
              </a:rPr>
              <a:t> </a:t>
            </a:r>
            <a:r>
              <a:rPr lang="en-GB" sz="1200" b="0" i="0" kern="1200" baseline="0" dirty="0" err="1" smtClean="0">
                <a:solidFill>
                  <a:schemeClr val="tx1"/>
                </a:solidFill>
                <a:effectLst/>
                <a:latin typeface="+mn-lt"/>
                <a:ea typeface="+mn-ea"/>
                <a:cs typeface="+mn-cs"/>
              </a:rPr>
              <a:t>wacclim</a:t>
            </a:r>
            <a:r>
              <a:rPr lang="en-GB" sz="1200" b="0" i="0" kern="1200" baseline="0" dirty="0" smtClean="0">
                <a:solidFill>
                  <a:schemeClr val="tx1"/>
                </a:solidFill>
                <a:effectLst/>
                <a:latin typeface="+mn-lt"/>
                <a:ea typeface="+mn-ea"/>
                <a:cs typeface="+mn-cs"/>
              </a:rPr>
              <a:t> knowledge platform allows to evaluate </a:t>
            </a:r>
            <a:r>
              <a:rPr lang="en-GB" sz="1200" b="0" i="0" kern="1200" dirty="0" smtClean="0">
                <a:solidFill>
                  <a:schemeClr val="tx1"/>
                </a:solidFill>
                <a:effectLst/>
                <a:latin typeface="+mn-lt"/>
                <a:ea typeface="+mn-ea"/>
                <a:cs typeface="+mn-cs"/>
              </a:rPr>
              <a:t>technical options to achieve this improvements.</a:t>
            </a:r>
          </a:p>
        </p:txBody>
      </p:sp>
      <p:sp>
        <p:nvSpPr>
          <p:cNvPr id="4" name="Slide Number Placeholder 3"/>
          <p:cNvSpPr>
            <a:spLocks noGrp="1"/>
          </p:cNvSpPr>
          <p:nvPr>
            <p:ph type="sldNum" sz="quarter" idx="10"/>
          </p:nvPr>
        </p:nvSpPr>
        <p:spPr/>
        <p:txBody>
          <a:bodyPr/>
          <a:lstStyle/>
          <a:p>
            <a:fld id="{83641616-5612-479E-9AF9-84B5F24B9020}" type="slidenum">
              <a:rPr lang="en-GB" smtClean="0"/>
              <a:t>10</a:t>
            </a:fld>
            <a:endParaRPr lang="en-GB"/>
          </a:p>
        </p:txBody>
      </p:sp>
    </p:spTree>
    <p:extLst>
      <p:ext uri="{BB962C8B-B14F-4D97-AF65-F5344CB8AC3E}">
        <p14:creationId xmlns:p14="http://schemas.microsoft.com/office/powerpoint/2010/main" val="3327297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Solutions are provided per stage, but should maintain</a:t>
            </a:r>
            <a:r>
              <a:rPr lang="nl-NL" baseline="0" dirty="0" smtClean="0"/>
              <a:t> a holistic view therefore indicated what </a:t>
            </a:r>
            <a:endParaRPr lang="en-GB" dirty="0"/>
          </a:p>
        </p:txBody>
      </p:sp>
      <p:sp>
        <p:nvSpPr>
          <p:cNvPr id="4" name="Slide Number Placeholder 3"/>
          <p:cNvSpPr>
            <a:spLocks noGrp="1"/>
          </p:cNvSpPr>
          <p:nvPr>
            <p:ph type="sldNum" sz="quarter" idx="10"/>
          </p:nvPr>
        </p:nvSpPr>
        <p:spPr/>
        <p:txBody>
          <a:bodyPr/>
          <a:lstStyle/>
          <a:p>
            <a:fld id="{83641616-5612-479E-9AF9-84B5F24B9020}"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3010384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Once alternatives for GHG reduction have been assessed, the ultimate selection should be based on the identification of feasible financing mechanisms for implementing the measures. You can get started on how to prepare bankable projects based on prospective financing, and how to secure financing.</a:t>
            </a:r>
            <a:endParaRPr lang="en-GB" dirty="0" smtClean="0"/>
          </a:p>
        </p:txBody>
      </p:sp>
      <p:sp>
        <p:nvSpPr>
          <p:cNvPr id="4" name="Slide Number Placeholder 3"/>
          <p:cNvSpPr>
            <a:spLocks noGrp="1"/>
          </p:cNvSpPr>
          <p:nvPr>
            <p:ph type="sldNum" sz="quarter" idx="10"/>
          </p:nvPr>
        </p:nvSpPr>
        <p:spPr/>
        <p:txBody>
          <a:bodyPr/>
          <a:lstStyle/>
          <a:p>
            <a:fld id="{83641616-5612-479E-9AF9-84B5F24B9020}" type="slidenum">
              <a:rPr lang="en-GB" smtClean="0"/>
              <a:t>12</a:t>
            </a:fld>
            <a:endParaRPr lang="en-GB"/>
          </a:p>
        </p:txBody>
      </p:sp>
    </p:spTree>
    <p:extLst>
      <p:ext uri="{BB962C8B-B14F-4D97-AF65-F5344CB8AC3E}">
        <p14:creationId xmlns:p14="http://schemas.microsoft.com/office/powerpoint/2010/main" val="98205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Relevant resources can be found in the libary.</a:t>
            </a:r>
            <a:endParaRPr lang="en-GB" dirty="0"/>
          </a:p>
        </p:txBody>
      </p:sp>
      <p:sp>
        <p:nvSpPr>
          <p:cNvPr id="4" name="Slide Number Placeholder 3"/>
          <p:cNvSpPr>
            <a:spLocks noGrp="1"/>
          </p:cNvSpPr>
          <p:nvPr>
            <p:ph type="sldNum" sz="quarter" idx="10"/>
          </p:nvPr>
        </p:nvSpPr>
        <p:spPr/>
        <p:txBody>
          <a:bodyPr/>
          <a:lstStyle/>
          <a:p>
            <a:fld id="{83641616-5612-479E-9AF9-84B5F24B9020}"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405061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a:xfrm>
            <a:off x="628650" y="6356350"/>
            <a:ext cx="2057400" cy="365125"/>
          </a:xfrm>
          <a:prstGeom prst="rect">
            <a:avLst/>
          </a:prstGeom>
        </p:spPr>
        <p:txBody>
          <a:bodyPr/>
          <a:lstStyle/>
          <a:p>
            <a:fld id="{0B51B8CC-54EB-FC47-8805-BDDA129F73B2}" type="datetimeFigureOut">
              <a:rPr lang="en-US" smtClean="0"/>
              <a:t>12/14/2017</a:t>
            </a:fld>
            <a:endParaRPr lang="en-US"/>
          </a:p>
        </p:txBody>
      </p:sp>
      <p:sp>
        <p:nvSpPr>
          <p:cNvPr id="5" name="Fußzeilenplatzhalter 4"/>
          <p:cNvSpPr>
            <a:spLocks noGrp="1"/>
          </p:cNvSpPr>
          <p:nvPr>
            <p:ph type="ftr" sz="quarter" idx="11"/>
          </p:nvPr>
        </p:nvSpPr>
        <p:spPr>
          <a:xfrm>
            <a:off x="3028950" y="6356350"/>
            <a:ext cx="3086100" cy="365125"/>
          </a:xfrm>
          <a:prstGeom prst="rect">
            <a:avLst/>
          </a:prstGeom>
        </p:spPr>
        <p:txBody>
          <a:bodyPr/>
          <a:lstStyle/>
          <a:p>
            <a:endParaRPr lang="en-US"/>
          </a:p>
        </p:txBody>
      </p:sp>
      <p:sp>
        <p:nvSpPr>
          <p:cNvPr id="6" name="Foliennummernplatzhalter 5"/>
          <p:cNvSpPr>
            <a:spLocks noGrp="1"/>
          </p:cNvSpPr>
          <p:nvPr>
            <p:ph type="sldNum" sz="quarter" idx="12"/>
          </p:nvPr>
        </p:nvSpPr>
        <p:spPr>
          <a:xfrm>
            <a:off x="6457950" y="6356350"/>
            <a:ext cx="2057400" cy="365125"/>
          </a:xfrm>
          <a:prstGeom prst="rect">
            <a:avLst/>
          </a:prstGeom>
        </p:spPr>
        <p:txBody>
          <a:bodyPr/>
          <a:lstStyle/>
          <a:p>
            <a:fld id="{A0A5238C-53DB-674F-93B3-601B0F7AA798}" type="slidenum">
              <a:rPr lang="en-US" smtClean="0"/>
              <a:t>‹#›</a:t>
            </a:fld>
            <a:endParaRPr lang="en-US"/>
          </a:p>
        </p:txBody>
      </p:sp>
      <p:pic>
        <p:nvPicPr>
          <p:cNvPr id="7" name="Picture 8" descr="161214_WaCClim_Logo_3.0-01.png"/>
          <p:cNvPicPr>
            <a:picLocks noChangeAspect="1"/>
          </p:cNvPicPr>
          <p:nvPr/>
        </p:nvPicPr>
        <p:blipFill rotWithShape="1">
          <a:blip r:embed="rId2">
            <a:extLst>
              <a:ext uri="{28A0092B-C50C-407E-A947-70E740481C1C}">
                <a14:useLocalDpi xmlns:a14="http://schemas.microsoft.com/office/drawing/2010/main" val="0"/>
              </a:ext>
            </a:extLst>
          </a:blip>
          <a:srcRect l="5268"/>
          <a:stretch/>
        </p:blipFill>
        <p:spPr>
          <a:xfrm>
            <a:off x="98854" y="1443081"/>
            <a:ext cx="3952132" cy="2657205"/>
          </a:xfrm>
          <a:prstGeom prst="rect">
            <a:avLst/>
          </a:prstGeom>
        </p:spPr>
      </p:pic>
      <p:pic>
        <p:nvPicPr>
          <p:cNvPr id="8" name="Picture 4"/>
          <p:cNvPicPr>
            <a:picLocks noChangeAspect="1"/>
          </p:cNvPicPr>
          <p:nvPr/>
        </p:nvPicPr>
        <p:blipFill>
          <a:blip r:embed="rId3"/>
          <a:stretch>
            <a:fillRect/>
          </a:stretch>
        </p:blipFill>
        <p:spPr>
          <a:xfrm>
            <a:off x="179512" y="4005064"/>
            <a:ext cx="8784976" cy="2655837"/>
          </a:xfrm>
          <a:prstGeom prst="rect">
            <a:avLst/>
          </a:prstGeom>
        </p:spPr>
      </p:pic>
      <p:pic>
        <p:nvPicPr>
          <p:cNvPr id="9" name="Picture 5"/>
          <p:cNvPicPr>
            <a:picLocks noChangeAspect="1"/>
          </p:cNvPicPr>
          <p:nvPr/>
        </p:nvPicPr>
        <p:blipFill>
          <a:blip r:embed="rId4"/>
          <a:stretch>
            <a:fillRect/>
          </a:stretch>
        </p:blipFill>
        <p:spPr>
          <a:xfrm>
            <a:off x="7452320" y="3933056"/>
            <a:ext cx="2736304" cy="2621333"/>
          </a:xfrm>
          <a:prstGeom prst="rect">
            <a:avLst/>
          </a:prstGeom>
        </p:spPr>
      </p:pic>
      <p:sp>
        <p:nvSpPr>
          <p:cNvPr id="2" name="Titel 1"/>
          <p:cNvSpPr>
            <a:spLocks noGrp="1"/>
          </p:cNvSpPr>
          <p:nvPr>
            <p:ph type="ctrTitle"/>
          </p:nvPr>
        </p:nvSpPr>
        <p:spPr>
          <a:xfrm>
            <a:off x="1143000" y="259240"/>
            <a:ext cx="6858000" cy="1452215"/>
          </a:xfrm>
          <a:prstGeom prst="rect">
            <a:avLst/>
          </a:prstGeom>
        </p:spPr>
        <p:txBody>
          <a:bodyPr anchor="b">
            <a:normAutofit/>
          </a:bodyPr>
          <a:lstStyle>
            <a:lvl1pPr algn="ctr">
              <a:defRPr sz="4800" b="1">
                <a:solidFill>
                  <a:srgbClr val="384649"/>
                </a:solidFill>
              </a:defRPr>
            </a:lvl1pPr>
          </a:lstStyle>
          <a:p>
            <a:r>
              <a:rPr lang="de-DE" smtClean="0"/>
              <a:t>Titelmasterformat durch Klicken bearbeiten</a:t>
            </a:r>
            <a:endParaRPr lang="en-US" dirty="0"/>
          </a:p>
        </p:txBody>
      </p:sp>
      <p:sp>
        <p:nvSpPr>
          <p:cNvPr id="3" name="Untertitel 2"/>
          <p:cNvSpPr>
            <a:spLocks noGrp="1"/>
          </p:cNvSpPr>
          <p:nvPr>
            <p:ph type="subTitle" idx="1"/>
          </p:nvPr>
        </p:nvSpPr>
        <p:spPr>
          <a:xfrm>
            <a:off x="1143000" y="4368660"/>
            <a:ext cx="6240566" cy="889140"/>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Tree>
    <p:extLst>
      <p:ext uri="{BB962C8B-B14F-4D97-AF65-F5344CB8AC3E}">
        <p14:creationId xmlns:p14="http://schemas.microsoft.com/office/powerpoint/2010/main" val="37840458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smtClean="0"/>
              <a:t>Titelmasterformat durch Klicken bearbeiten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21092700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145518879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82876"/>
            <a:ext cx="8229600" cy="1143000"/>
          </a:xfrm>
        </p:spPr>
        <p:txBody>
          <a:bodyPr/>
          <a:lstStyle/>
          <a:p>
            <a:r>
              <a:rPr lang="de-DE" smtClean="0"/>
              <a:t>Titelmasterformat durch Klicken bearbeiten</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20987338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230250688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217829248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18766973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993566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17951758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a:xfrm>
            <a:off x="628650" y="6356350"/>
            <a:ext cx="2057400" cy="365125"/>
          </a:xfrm>
          <a:prstGeom prst="rect">
            <a:avLst/>
          </a:prstGeom>
        </p:spPr>
        <p:txBody>
          <a:bodyPr/>
          <a:lstStyle/>
          <a:p>
            <a:fld id="{0B51B8CC-54EB-FC47-8805-BDDA129F73B2}" type="datetimeFigureOut">
              <a:rPr lang="en-US" smtClean="0"/>
              <a:t>12/14/2017</a:t>
            </a:fld>
            <a:endParaRPr lang="en-US"/>
          </a:p>
        </p:txBody>
      </p:sp>
      <p:sp>
        <p:nvSpPr>
          <p:cNvPr id="4" name="Fußzeilenplatzhalt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Foliennummernplatzhalter 4"/>
          <p:cNvSpPr>
            <a:spLocks noGrp="1"/>
          </p:cNvSpPr>
          <p:nvPr>
            <p:ph type="sldNum" sz="quarter" idx="12"/>
          </p:nvPr>
        </p:nvSpPr>
        <p:spPr>
          <a:xfrm>
            <a:off x="6457950" y="6356350"/>
            <a:ext cx="2057400" cy="365125"/>
          </a:xfrm>
          <a:prstGeom prst="rect">
            <a:avLst/>
          </a:prstGeom>
        </p:spPr>
        <p:txBody>
          <a:bodyPr/>
          <a:lstStyle/>
          <a:p>
            <a:fld id="{A0A5238C-53DB-674F-93B3-601B0F7AA798}" type="slidenum">
              <a:rPr lang="en-US" smtClean="0"/>
              <a:t>‹#›</a:t>
            </a:fld>
            <a:endParaRPr lang="en-US"/>
          </a:p>
        </p:txBody>
      </p:sp>
      <p:pic>
        <p:nvPicPr>
          <p:cNvPr id="6" name="Picture 3"/>
          <p:cNvPicPr>
            <a:picLocks noChangeAspect="1"/>
          </p:cNvPicPr>
          <p:nvPr/>
        </p:nvPicPr>
        <p:blipFill>
          <a:blip r:embed="rId2"/>
          <a:stretch>
            <a:fillRect/>
          </a:stretch>
        </p:blipFill>
        <p:spPr>
          <a:xfrm>
            <a:off x="179512" y="188640"/>
            <a:ext cx="8784976" cy="6472261"/>
          </a:xfrm>
          <a:prstGeom prst="rect">
            <a:avLst/>
          </a:prstGeom>
        </p:spPr>
      </p:pic>
      <p:cxnSp>
        <p:nvCxnSpPr>
          <p:cNvPr id="8" name="Straight Connector 6"/>
          <p:cNvCxnSpPr/>
          <p:nvPr/>
        </p:nvCxnSpPr>
        <p:spPr>
          <a:xfrm>
            <a:off x="539552" y="1444408"/>
            <a:ext cx="8147248" cy="0"/>
          </a:xfrm>
          <a:prstGeom prst="line">
            <a:avLst/>
          </a:prstGeom>
          <a:ln w="31750" cmpd="sng">
            <a:solidFill>
              <a:srgbClr val="56C107"/>
            </a:solidFill>
          </a:ln>
          <a:effectLst/>
        </p:spPr>
        <p:style>
          <a:lnRef idx="2">
            <a:schemeClr val="accent1"/>
          </a:lnRef>
          <a:fillRef idx="0">
            <a:schemeClr val="accent1"/>
          </a:fillRef>
          <a:effectRef idx="1">
            <a:schemeClr val="accent1"/>
          </a:effectRef>
          <a:fontRef idx="minor">
            <a:schemeClr val="tx1"/>
          </a:fontRef>
        </p:style>
      </p:cxnSp>
      <p:pic>
        <p:nvPicPr>
          <p:cNvPr id="9" name="Picture 7"/>
          <p:cNvPicPr>
            <a:picLocks noChangeAspect="1"/>
          </p:cNvPicPr>
          <p:nvPr/>
        </p:nvPicPr>
        <p:blipFill>
          <a:blip r:embed="rId3"/>
          <a:stretch>
            <a:fillRect/>
          </a:stretch>
        </p:blipFill>
        <p:spPr>
          <a:xfrm>
            <a:off x="7452320" y="3933056"/>
            <a:ext cx="2736304" cy="2621333"/>
          </a:xfrm>
          <a:prstGeom prst="rect">
            <a:avLst/>
          </a:prstGeom>
        </p:spPr>
      </p:pic>
      <p:sp>
        <p:nvSpPr>
          <p:cNvPr id="10" name="Untertitel 2"/>
          <p:cNvSpPr>
            <a:spLocks noGrp="1"/>
          </p:cNvSpPr>
          <p:nvPr>
            <p:ph type="subTitle" idx="1"/>
          </p:nvPr>
        </p:nvSpPr>
        <p:spPr>
          <a:xfrm>
            <a:off x="539552" y="1946275"/>
            <a:ext cx="6858000" cy="3284751"/>
          </a:xfrm>
          <a:prstGeom prst="rect">
            <a:avLst/>
          </a:prstGeom>
        </p:spPr>
        <p:txBody>
          <a:bodyPr/>
          <a:lstStyle>
            <a:lvl1pPr marL="457200" indent="-457200" algn="l">
              <a:buFont typeface="+mj-lt"/>
              <a:buAutoNum type="arabicPeriod"/>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spTree>
    <p:extLst>
      <p:ext uri="{BB962C8B-B14F-4D97-AF65-F5344CB8AC3E}">
        <p14:creationId xmlns:p14="http://schemas.microsoft.com/office/powerpoint/2010/main" val="12680336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pic>
        <p:nvPicPr>
          <p:cNvPr id="6" name="Picture 3"/>
          <p:cNvPicPr>
            <a:picLocks noChangeAspect="1"/>
          </p:cNvPicPr>
          <p:nvPr/>
        </p:nvPicPr>
        <p:blipFill>
          <a:blip r:embed="rId2"/>
          <a:stretch>
            <a:fillRect/>
          </a:stretch>
        </p:blipFill>
        <p:spPr>
          <a:xfrm>
            <a:off x="179512" y="188640"/>
            <a:ext cx="8784976" cy="6472261"/>
          </a:xfrm>
          <a:prstGeom prst="rect">
            <a:avLst/>
          </a:prstGeom>
        </p:spPr>
      </p:pic>
      <p:pic>
        <p:nvPicPr>
          <p:cNvPr id="8" name="Picture 7"/>
          <p:cNvPicPr>
            <a:picLocks noChangeAspect="1"/>
          </p:cNvPicPr>
          <p:nvPr/>
        </p:nvPicPr>
        <p:blipFill>
          <a:blip r:embed="rId3"/>
          <a:stretch>
            <a:fillRect/>
          </a:stretch>
        </p:blipFill>
        <p:spPr>
          <a:xfrm>
            <a:off x="7452320" y="3933056"/>
            <a:ext cx="2736304" cy="2621333"/>
          </a:xfrm>
          <a:prstGeom prst="rect">
            <a:avLst/>
          </a:prstGeom>
        </p:spPr>
      </p:pic>
      <p:sp>
        <p:nvSpPr>
          <p:cNvPr id="2" name="Titel 1"/>
          <p:cNvSpPr>
            <a:spLocks noGrp="1"/>
          </p:cNvSpPr>
          <p:nvPr>
            <p:ph type="title"/>
          </p:nvPr>
        </p:nvSpPr>
        <p:spPr>
          <a:xfrm>
            <a:off x="628650" y="365125"/>
            <a:ext cx="7886700" cy="858559"/>
          </a:xfrm>
          <a:prstGeom prst="rect">
            <a:avLst/>
          </a:prstGeom>
        </p:spPr>
        <p:txBody>
          <a:bodyPr>
            <a:normAutofit/>
          </a:bodyPr>
          <a:lstStyle>
            <a:lvl1pPr algn="l" defTabSz="457200" rtl="0" eaLnBrk="1" latinLnBrk="0" hangingPunct="1">
              <a:spcBef>
                <a:spcPct val="0"/>
              </a:spcBef>
              <a:buNone/>
              <a:defRPr lang="en-US" sz="2400" b="1" i="0" u="none" strike="noStrike" kern="1200" spc="0" baseline="0" dirty="0" smtClean="0">
                <a:solidFill>
                  <a:srgbClr val="56C107"/>
                </a:solidFill>
                <a:latin typeface="Calibri"/>
                <a:ea typeface="+mn-ea"/>
                <a:cs typeface="Calibri"/>
              </a:defRPr>
            </a:lvl1pPr>
          </a:lstStyle>
          <a:p>
            <a:r>
              <a:rPr lang="de-DE" smtClean="0"/>
              <a:t>Titelmasterformat durch Klicken bearbeiten</a:t>
            </a:r>
            <a:endParaRPr lang="en-US" dirty="0"/>
          </a:p>
        </p:txBody>
      </p:sp>
      <p:sp>
        <p:nvSpPr>
          <p:cNvPr id="3" name="Datumsplatzhalter 2"/>
          <p:cNvSpPr>
            <a:spLocks noGrp="1"/>
          </p:cNvSpPr>
          <p:nvPr>
            <p:ph type="dt" sz="half" idx="10"/>
          </p:nvPr>
        </p:nvSpPr>
        <p:spPr>
          <a:xfrm>
            <a:off x="628650" y="6356350"/>
            <a:ext cx="2057400" cy="365125"/>
          </a:xfrm>
          <a:prstGeom prst="rect">
            <a:avLst/>
          </a:prstGeom>
        </p:spPr>
        <p:txBody>
          <a:bodyPr/>
          <a:lstStyle/>
          <a:p>
            <a:fld id="{0B51B8CC-54EB-FC47-8805-BDDA129F73B2}" type="datetimeFigureOut">
              <a:rPr lang="en-US" smtClean="0"/>
              <a:t>12/14/2017</a:t>
            </a:fld>
            <a:endParaRPr lang="en-US"/>
          </a:p>
        </p:txBody>
      </p:sp>
      <p:sp>
        <p:nvSpPr>
          <p:cNvPr id="4" name="Fußzeilenplatzhalt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Foliennummernplatzhalter 4"/>
          <p:cNvSpPr>
            <a:spLocks noGrp="1"/>
          </p:cNvSpPr>
          <p:nvPr>
            <p:ph type="sldNum" sz="quarter" idx="12"/>
          </p:nvPr>
        </p:nvSpPr>
        <p:spPr>
          <a:xfrm>
            <a:off x="6457950" y="6356350"/>
            <a:ext cx="2057400" cy="365125"/>
          </a:xfrm>
          <a:prstGeom prst="rect">
            <a:avLst/>
          </a:prstGeom>
        </p:spPr>
        <p:txBody>
          <a:bodyPr/>
          <a:lstStyle/>
          <a:p>
            <a:fld id="{A0A5238C-53DB-674F-93B3-601B0F7AA798}" type="slidenum">
              <a:rPr lang="en-US" smtClean="0"/>
              <a:t>‹#›</a:t>
            </a:fld>
            <a:endParaRPr lang="en-US"/>
          </a:p>
        </p:txBody>
      </p:sp>
      <p:sp>
        <p:nvSpPr>
          <p:cNvPr id="10" name="Untertitel 2"/>
          <p:cNvSpPr>
            <a:spLocks noGrp="1"/>
          </p:cNvSpPr>
          <p:nvPr>
            <p:ph type="subTitle" idx="1"/>
          </p:nvPr>
        </p:nvSpPr>
        <p:spPr>
          <a:xfrm>
            <a:off x="539552" y="1946275"/>
            <a:ext cx="6858000" cy="3284751"/>
          </a:xfrm>
          <a:prstGeom prst="rect">
            <a:avLst/>
          </a:prstGeom>
        </p:spPr>
        <p:txBody>
          <a:bodyPr/>
          <a:lstStyle>
            <a:lvl1pPr marL="457200" indent="-457200" algn="l">
              <a:buFont typeface="+mj-lt"/>
              <a:buAutoNum type="arabicPeriod"/>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US" dirty="0"/>
          </a:p>
        </p:txBody>
      </p:sp>
      <p:cxnSp>
        <p:nvCxnSpPr>
          <p:cNvPr id="11" name="Straight Connector 10"/>
          <p:cNvCxnSpPr/>
          <p:nvPr/>
        </p:nvCxnSpPr>
        <p:spPr>
          <a:xfrm>
            <a:off x="539552" y="1223684"/>
            <a:ext cx="8147248" cy="0"/>
          </a:xfrm>
          <a:prstGeom prst="line">
            <a:avLst/>
          </a:prstGeom>
          <a:ln w="31750" cmpd="sng">
            <a:solidFill>
              <a:srgbClr val="56C107"/>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08670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a:xfrm>
            <a:off x="628650" y="6356350"/>
            <a:ext cx="2057400" cy="365125"/>
          </a:xfrm>
          <a:prstGeom prst="rect">
            <a:avLst/>
          </a:prstGeom>
        </p:spPr>
        <p:txBody>
          <a:bodyPr/>
          <a:lstStyle/>
          <a:p>
            <a:fld id="{0B51B8CC-54EB-FC47-8805-BDDA129F73B2}" type="datetimeFigureOut">
              <a:rPr lang="en-US" smtClean="0"/>
              <a:t>12/14/2017</a:t>
            </a:fld>
            <a:endParaRPr lang="en-US"/>
          </a:p>
        </p:txBody>
      </p:sp>
      <p:sp>
        <p:nvSpPr>
          <p:cNvPr id="4" name="Fußzeilenplatzhalter 3"/>
          <p:cNvSpPr>
            <a:spLocks noGrp="1"/>
          </p:cNvSpPr>
          <p:nvPr>
            <p:ph type="ftr" sz="quarter" idx="11"/>
          </p:nvPr>
        </p:nvSpPr>
        <p:spPr>
          <a:xfrm>
            <a:off x="3028950" y="6356350"/>
            <a:ext cx="3086100" cy="365125"/>
          </a:xfrm>
          <a:prstGeom prst="rect">
            <a:avLst/>
          </a:prstGeom>
        </p:spPr>
        <p:txBody>
          <a:bodyPr/>
          <a:lstStyle/>
          <a:p>
            <a:endParaRPr lang="en-US"/>
          </a:p>
        </p:txBody>
      </p:sp>
      <p:sp>
        <p:nvSpPr>
          <p:cNvPr id="5" name="Foliennummernplatzhalter 4"/>
          <p:cNvSpPr>
            <a:spLocks noGrp="1"/>
          </p:cNvSpPr>
          <p:nvPr>
            <p:ph type="sldNum" sz="quarter" idx="12"/>
          </p:nvPr>
        </p:nvSpPr>
        <p:spPr>
          <a:xfrm>
            <a:off x="6457950" y="6356350"/>
            <a:ext cx="2057400" cy="365125"/>
          </a:xfrm>
          <a:prstGeom prst="rect">
            <a:avLst/>
          </a:prstGeom>
        </p:spPr>
        <p:txBody>
          <a:bodyPr/>
          <a:lstStyle/>
          <a:p>
            <a:fld id="{A0A5238C-53DB-674F-93B3-601B0F7AA798}" type="slidenum">
              <a:rPr lang="en-US" smtClean="0"/>
              <a:t>‹#›</a:t>
            </a:fld>
            <a:endParaRPr lang="en-US"/>
          </a:p>
        </p:txBody>
      </p:sp>
      <p:sp>
        <p:nvSpPr>
          <p:cNvPr id="8" name="Title 1"/>
          <p:cNvSpPr>
            <a:spLocks noGrp="1"/>
          </p:cNvSpPr>
          <p:nvPr>
            <p:ph type="title"/>
          </p:nvPr>
        </p:nvSpPr>
        <p:spPr>
          <a:xfrm>
            <a:off x="457200" y="274638"/>
            <a:ext cx="8229600" cy="1143000"/>
          </a:xfrm>
          <a:prstGeom prst="rect">
            <a:avLst/>
          </a:prstGeom>
        </p:spPr>
        <p:txBody>
          <a:bodyPr>
            <a:normAutofit/>
          </a:bodyPr>
          <a:lstStyle>
            <a:lvl1pPr algn="l" defTabSz="457200" rtl="0" eaLnBrk="1" latinLnBrk="0" hangingPunct="1">
              <a:spcBef>
                <a:spcPct val="0"/>
              </a:spcBef>
              <a:buNone/>
              <a:defRPr lang="en-US" sz="2400" b="1" i="0" u="none" strike="noStrike" kern="1200" spc="0" baseline="0" dirty="0">
                <a:solidFill>
                  <a:srgbClr val="3879A3"/>
                </a:solidFill>
                <a:latin typeface="Calibri"/>
                <a:ea typeface="+mn-ea"/>
                <a:cs typeface="Calibri"/>
              </a:defRPr>
            </a:lvl1pPr>
          </a:lstStyle>
          <a:p>
            <a:r>
              <a:rPr lang="de-DE" smtClean="0"/>
              <a:t>Titelmasterformat durch Klicken bearbeiten</a:t>
            </a:r>
            <a:endParaRPr lang="en-US" dirty="0"/>
          </a:p>
        </p:txBody>
      </p:sp>
    </p:spTree>
    <p:extLst>
      <p:ext uri="{BB962C8B-B14F-4D97-AF65-F5344CB8AC3E}">
        <p14:creationId xmlns:p14="http://schemas.microsoft.com/office/powerpoint/2010/main" val="143048728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7"/>
          <p:cNvPicPr>
            <a:picLocks noChangeAspect="1"/>
          </p:cNvPicPr>
          <p:nvPr userDrawn="1"/>
        </p:nvPicPr>
        <p:blipFill>
          <a:blip r:embed="rId2"/>
          <a:stretch>
            <a:fillRect/>
          </a:stretch>
        </p:blipFill>
        <p:spPr>
          <a:xfrm>
            <a:off x="-5696" y="6624511"/>
            <a:ext cx="9155392" cy="260648"/>
          </a:xfrm>
          <a:prstGeom prst="rect">
            <a:avLst/>
          </a:prstGeom>
        </p:spPr>
      </p:pic>
      <p:sp>
        <p:nvSpPr>
          <p:cNvPr id="8" name="Textfeld 7"/>
          <p:cNvSpPr txBox="1"/>
          <p:nvPr userDrawn="1"/>
        </p:nvSpPr>
        <p:spPr>
          <a:xfrm>
            <a:off x="0" y="6607959"/>
            <a:ext cx="9140400" cy="277200"/>
          </a:xfrm>
          <a:prstGeom prst="rect">
            <a:avLst/>
          </a:prstGeom>
        </p:spPr>
        <p:txBody>
          <a:bodyPr vert="horz" wrap="none" lIns="91440" tIns="45720" rIns="91440" bIns="45720" rtlCol="0" anchor="ctr">
            <a:normAutofit/>
          </a:bodyPr>
          <a:lstStyle/>
          <a:p>
            <a:pPr marL="0" indent="0" algn="ctr"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7912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e-DE" smtClean="0"/>
              <a:t>Titelmasterformat durch Klicken bearbeiten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384341119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76768" cy="949046"/>
          </a:xfrm>
        </p:spPr>
        <p:txBody>
          <a:bodyPr anchor="ct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lvl1pPr>
              <a:defRPr>
                <a:solidFill>
                  <a:srgbClr val="384649"/>
                </a:solidFill>
              </a:defRPr>
            </a:lvl1pPr>
            <a:lvl2pPr>
              <a:defRPr>
                <a:solidFill>
                  <a:srgbClr val="384649"/>
                </a:solidFill>
              </a:defRPr>
            </a:lvl2pPr>
            <a:lvl3pPr>
              <a:defRPr>
                <a:solidFill>
                  <a:srgbClr val="384649"/>
                </a:solidFill>
              </a:defRPr>
            </a:lvl3pPr>
            <a:lvl4pPr>
              <a:defRPr>
                <a:solidFill>
                  <a:srgbClr val="384649"/>
                </a:solidFill>
              </a:defRPr>
            </a:lvl4pPr>
            <a:lvl5pPr>
              <a:defRPr>
                <a:solidFill>
                  <a:srgbClr val="384649"/>
                </a:solidFill>
              </a:defRPr>
            </a:lvl5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39986771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2640574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rgbClr val="384649"/>
                </a:solidFill>
              </a:defRPr>
            </a:lvl1pPr>
            <a:lvl2pPr>
              <a:defRPr sz="2400">
                <a:solidFill>
                  <a:srgbClr val="384649"/>
                </a:solidFill>
              </a:defRPr>
            </a:lvl2pPr>
            <a:lvl3pPr>
              <a:defRPr sz="2000">
                <a:solidFill>
                  <a:srgbClr val="384649"/>
                </a:solidFill>
              </a:defRPr>
            </a:lvl3pPr>
            <a:lvl4pPr>
              <a:defRPr sz="1800">
                <a:solidFill>
                  <a:srgbClr val="384649"/>
                </a:solidFill>
              </a:defRPr>
            </a:lvl4pPr>
            <a:lvl5pPr>
              <a:defRPr sz="1800">
                <a:solidFill>
                  <a:srgbClr val="384649"/>
                </a:solidFill>
              </a:defRPr>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384649"/>
                </a:solidFill>
              </a:defRPr>
            </a:lvl1pPr>
            <a:lvl2pPr>
              <a:defRPr sz="2400">
                <a:solidFill>
                  <a:srgbClr val="384649"/>
                </a:solidFill>
              </a:defRPr>
            </a:lvl2pPr>
            <a:lvl3pPr>
              <a:defRPr sz="2000">
                <a:solidFill>
                  <a:srgbClr val="384649"/>
                </a:solidFill>
              </a:defRPr>
            </a:lvl3pPr>
            <a:lvl4pPr>
              <a:defRPr sz="1800">
                <a:solidFill>
                  <a:srgbClr val="384649"/>
                </a:solidFill>
              </a:defRPr>
            </a:lvl4pPr>
            <a:lvl5pPr>
              <a:defRPr sz="1800">
                <a:solidFill>
                  <a:srgbClr val="384649"/>
                </a:solidFill>
              </a:defRPr>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B51B8CC-54EB-FC47-8805-BDDA129F73B2}" type="datetimeFigureOut">
              <a:rPr lang="en-US" smtClean="0"/>
              <a:t>12/14/2017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A5238C-53DB-674F-93B3-601B0F7AA798}" type="slidenum">
              <a:rPr lang="en-US" smtClean="0"/>
              <a:t>‹#›</a:t>
            </a:fld>
            <a:endParaRPr lang="en-US"/>
          </a:p>
        </p:txBody>
      </p:sp>
    </p:spTree>
    <p:extLst>
      <p:ext uri="{BB962C8B-B14F-4D97-AF65-F5344CB8AC3E}">
        <p14:creationId xmlns:p14="http://schemas.microsoft.com/office/powerpoint/2010/main" val="10530382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2.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161214_WaCClim_Logo_3.0-01.png"/>
          <p:cNvPicPr>
            <a:picLocks noChangeAspect="1"/>
          </p:cNvPicPr>
          <p:nvPr userDrawn="1"/>
        </p:nvPicPr>
        <p:blipFill rotWithShape="1">
          <a:blip r:embed="rId7">
            <a:extLst>
              <a:ext uri="{28A0092B-C50C-407E-A947-70E740481C1C}">
                <a14:useLocalDpi xmlns:a14="http://schemas.microsoft.com/office/drawing/2010/main" val="0"/>
              </a:ext>
            </a:extLst>
          </a:blip>
          <a:srcRect l="2899"/>
          <a:stretch/>
        </p:blipFill>
        <p:spPr>
          <a:xfrm>
            <a:off x="0" y="1797970"/>
            <a:ext cx="4050986" cy="2387663"/>
          </a:xfrm>
          <a:prstGeom prst="rect">
            <a:avLst/>
          </a:prstGeom>
        </p:spPr>
      </p:pic>
      <p:pic>
        <p:nvPicPr>
          <p:cNvPr id="8" name="Picture 4"/>
          <p:cNvPicPr>
            <a:picLocks noChangeAspect="1"/>
          </p:cNvPicPr>
          <p:nvPr userDrawn="1"/>
        </p:nvPicPr>
        <p:blipFill>
          <a:blip r:embed="rId8"/>
          <a:stretch>
            <a:fillRect/>
          </a:stretch>
        </p:blipFill>
        <p:spPr>
          <a:xfrm>
            <a:off x="179512" y="4005064"/>
            <a:ext cx="8784976" cy="2655837"/>
          </a:xfrm>
          <a:prstGeom prst="rect">
            <a:avLst/>
          </a:prstGeom>
        </p:spPr>
      </p:pic>
      <p:pic>
        <p:nvPicPr>
          <p:cNvPr id="9" name="Picture 5"/>
          <p:cNvPicPr>
            <a:picLocks noChangeAspect="1"/>
          </p:cNvPicPr>
          <p:nvPr userDrawn="1"/>
        </p:nvPicPr>
        <p:blipFill>
          <a:blip r:embed="rId9"/>
          <a:stretch>
            <a:fillRect/>
          </a:stretch>
        </p:blipFill>
        <p:spPr>
          <a:xfrm>
            <a:off x="7452320" y="3933056"/>
            <a:ext cx="2736304" cy="2621333"/>
          </a:xfrm>
          <a:prstGeom prst="rect">
            <a:avLst/>
          </a:prstGeom>
        </p:spPr>
      </p:pic>
      <p:cxnSp>
        <p:nvCxnSpPr>
          <p:cNvPr id="11" name="Straight Connector 6"/>
          <p:cNvCxnSpPr/>
          <p:nvPr userDrawn="1"/>
        </p:nvCxnSpPr>
        <p:spPr>
          <a:xfrm>
            <a:off x="539552" y="1711455"/>
            <a:ext cx="8147248" cy="0"/>
          </a:xfrm>
          <a:prstGeom prst="line">
            <a:avLst/>
          </a:prstGeom>
          <a:ln w="19050" cmpd="sng">
            <a:solidFill>
              <a:srgbClr val="56C107"/>
            </a:solidFill>
          </a:ln>
          <a:effectLst/>
        </p:spPr>
        <p:style>
          <a:lnRef idx="2">
            <a:schemeClr val="accent1"/>
          </a:lnRef>
          <a:fillRef idx="0">
            <a:schemeClr val="accent1"/>
          </a:fillRef>
          <a:effectRef idx="1">
            <a:schemeClr val="accent1"/>
          </a:effectRef>
          <a:fontRef idx="minor">
            <a:schemeClr val="tx1"/>
          </a:fontRef>
        </p:style>
      </p:cxnSp>
      <p:sp>
        <p:nvSpPr>
          <p:cNvPr id="12" name="Text Placeholder 2"/>
          <p:cNvSpPr txBox="1">
            <a:spLocks/>
          </p:cNvSpPr>
          <p:nvPr userDrawn="1"/>
        </p:nvSpPr>
        <p:spPr>
          <a:xfrm>
            <a:off x="1965015" y="4319152"/>
            <a:ext cx="4997513" cy="202766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300" dirty="0" smtClean="0">
                <a:solidFill>
                  <a:schemeClr val="bg1"/>
                </a:solidFill>
                <a:cs typeface="Calibri"/>
              </a:rPr>
              <a:t>TRAINING WORKSHOP</a:t>
            </a:r>
            <a:endParaRPr lang="en-US" sz="2300" dirty="0">
              <a:solidFill>
                <a:schemeClr val="bg1"/>
              </a:solidFill>
              <a:cs typeface="Calibri"/>
            </a:endParaRPr>
          </a:p>
          <a:p>
            <a:pPr marL="0" indent="0" algn="ctr">
              <a:buNone/>
            </a:pPr>
            <a:endParaRPr lang="en-US" sz="2300" dirty="0" smtClean="0">
              <a:solidFill>
                <a:schemeClr val="bg1"/>
              </a:solidFill>
              <a:cs typeface="Calibri"/>
            </a:endParaRPr>
          </a:p>
          <a:p>
            <a:pPr marL="0" indent="0" algn="ctr">
              <a:buNone/>
            </a:pPr>
            <a:r>
              <a:rPr lang="en-US" sz="2300" dirty="0" smtClean="0">
                <a:solidFill>
                  <a:schemeClr val="bg1"/>
                </a:solidFill>
                <a:cs typeface="Calibri"/>
              </a:rPr>
              <a:t>ECAM Tool:</a:t>
            </a:r>
          </a:p>
          <a:p>
            <a:pPr marL="0" indent="0" algn="ctr">
              <a:buNone/>
            </a:pPr>
            <a:r>
              <a:rPr lang="nl-NL" sz="2300" dirty="0" smtClean="0">
                <a:solidFill>
                  <a:schemeClr val="bg1"/>
                </a:solidFill>
              </a:rPr>
              <a:t>Energy </a:t>
            </a:r>
            <a:r>
              <a:rPr lang="nl-NL" sz="2300" dirty="0">
                <a:solidFill>
                  <a:schemeClr val="bg1"/>
                </a:solidFill>
              </a:rPr>
              <a:t>performance </a:t>
            </a:r>
            <a:r>
              <a:rPr lang="nl-NL" sz="2300" dirty="0" err="1">
                <a:solidFill>
                  <a:schemeClr val="bg1"/>
                </a:solidFill>
              </a:rPr>
              <a:t>and</a:t>
            </a:r>
            <a:r>
              <a:rPr lang="nl-NL" sz="2300" dirty="0">
                <a:solidFill>
                  <a:schemeClr val="bg1"/>
                </a:solidFill>
              </a:rPr>
              <a:t> Carbon </a:t>
            </a:r>
            <a:r>
              <a:rPr lang="nl-NL" sz="2300" dirty="0" err="1" smtClean="0">
                <a:solidFill>
                  <a:schemeClr val="bg1"/>
                </a:solidFill>
              </a:rPr>
              <a:t>emissions</a:t>
            </a:r>
            <a:r>
              <a:rPr lang="nl-NL" sz="2300" dirty="0" smtClean="0">
                <a:solidFill>
                  <a:schemeClr val="bg1"/>
                </a:solidFill>
              </a:rPr>
              <a:t>  </a:t>
            </a:r>
            <a:r>
              <a:rPr lang="nl-NL" sz="2300" dirty="0">
                <a:solidFill>
                  <a:schemeClr val="bg1"/>
                </a:solidFill>
              </a:rPr>
              <a:t>Assessment </a:t>
            </a:r>
            <a:r>
              <a:rPr lang="nl-NL" sz="2300" dirty="0" err="1">
                <a:solidFill>
                  <a:schemeClr val="bg1"/>
                </a:solidFill>
              </a:rPr>
              <a:t>and</a:t>
            </a:r>
            <a:r>
              <a:rPr lang="nl-NL" sz="2300" dirty="0">
                <a:solidFill>
                  <a:schemeClr val="bg1"/>
                </a:solidFill>
              </a:rPr>
              <a:t> Monitoring tool </a:t>
            </a:r>
          </a:p>
          <a:p>
            <a:pPr marL="0" indent="0">
              <a:buNone/>
            </a:pPr>
            <a:endParaRPr lang="en-US" sz="1800" dirty="0" smtClean="0">
              <a:solidFill>
                <a:srgbClr val="56C107"/>
              </a:solidFill>
              <a:latin typeface="Calibri"/>
              <a:cs typeface="Calibri"/>
            </a:endParaRPr>
          </a:p>
          <a:p>
            <a:pPr marL="0" indent="0">
              <a:buNone/>
            </a:pPr>
            <a:endParaRPr lang="en-US" sz="1800" dirty="0">
              <a:solidFill>
                <a:srgbClr val="56C107"/>
              </a:solidFill>
              <a:latin typeface="Calibri"/>
              <a:cs typeface="Calibri"/>
            </a:endParaRPr>
          </a:p>
          <a:p>
            <a:pPr marL="0" indent="0">
              <a:buNone/>
            </a:pPr>
            <a:endParaRPr lang="en-US" sz="1800" dirty="0">
              <a:solidFill>
                <a:schemeClr val="bg1">
                  <a:lumMod val="50000"/>
                </a:schemeClr>
              </a:solidFill>
              <a:latin typeface="Calibri"/>
              <a:cs typeface="Calibri"/>
            </a:endParaRPr>
          </a:p>
        </p:txBody>
      </p:sp>
    </p:spTree>
    <p:extLst>
      <p:ext uri="{BB962C8B-B14F-4D97-AF65-F5344CB8AC3E}">
        <p14:creationId xmlns:p14="http://schemas.microsoft.com/office/powerpoint/2010/main" val="3973829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38464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84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84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84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84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84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9046"/>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Formatvorlagen des Textmasters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pic>
        <p:nvPicPr>
          <p:cNvPr id="8" name="Picture 9" descr="161214_WaCClim_Logo_3.0-01.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24952" y="-5702"/>
            <a:ext cx="2419048" cy="1540748"/>
          </a:xfrm>
          <a:prstGeom prst="rect">
            <a:avLst/>
          </a:prstGeom>
        </p:spPr>
      </p:pic>
      <p:cxnSp>
        <p:nvCxnSpPr>
          <p:cNvPr id="11" name="Straight Connector 10"/>
          <p:cNvCxnSpPr/>
          <p:nvPr/>
        </p:nvCxnSpPr>
        <p:spPr>
          <a:xfrm>
            <a:off x="539552" y="1223684"/>
            <a:ext cx="8147248" cy="0"/>
          </a:xfrm>
          <a:prstGeom prst="line">
            <a:avLst/>
          </a:prstGeom>
          <a:ln w="31750" cmpd="sng">
            <a:solidFill>
              <a:srgbClr val="56C107"/>
            </a:solidFill>
          </a:ln>
          <a:effectLst/>
        </p:spPr>
        <p:style>
          <a:lnRef idx="2">
            <a:schemeClr val="accent1"/>
          </a:lnRef>
          <a:fillRef idx="0">
            <a:schemeClr val="accent1"/>
          </a:fillRef>
          <a:effectRef idx="1">
            <a:schemeClr val="accent1"/>
          </a:effectRef>
          <a:fontRef idx="minor">
            <a:schemeClr val="tx1"/>
          </a:fontRef>
        </p:style>
      </p:cxnSp>
      <p:pic>
        <p:nvPicPr>
          <p:cNvPr id="9" name="Picture 7"/>
          <p:cNvPicPr>
            <a:picLocks noChangeAspect="1"/>
          </p:cNvPicPr>
          <p:nvPr userDrawn="1"/>
        </p:nvPicPr>
        <p:blipFill>
          <a:blip r:embed="rId15"/>
          <a:stretch>
            <a:fillRect/>
          </a:stretch>
        </p:blipFill>
        <p:spPr>
          <a:xfrm>
            <a:off x="-5696" y="6624511"/>
            <a:ext cx="9155392" cy="260648"/>
          </a:xfrm>
          <a:prstGeom prst="rect">
            <a:avLst/>
          </a:prstGeom>
        </p:spPr>
      </p:pic>
    </p:spTree>
    <p:extLst>
      <p:ext uri="{BB962C8B-B14F-4D97-AF65-F5344CB8AC3E}">
        <p14:creationId xmlns:p14="http://schemas.microsoft.com/office/powerpoint/2010/main" val="329336472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iming>
    <p:tnLst>
      <p:par>
        <p:cTn id="1" dur="indefinite" restart="never" nodeType="tmRoot"/>
      </p:par>
    </p:tnLst>
  </p:timing>
  <p:hf hdr="0" ftr="0" dt="0"/>
  <p:txStyles>
    <p:titleStyle>
      <a:lvl1pPr algn="l" defTabSz="457200" rtl="0" eaLnBrk="1" latinLnBrk="0" hangingPunct="1">
        <a:spcBef>
          <a:spcPct val="0"/>
        </a:spcBef>
        <a:buNone/>
        <a:defRPr lang="en-US" sz="2400" b="1" i="0" u="none" strike="noStrike" kern="1200" spc="0" baseline="0" dirty="0" smtClean="0">
          <a:solidFill>
            <a:srgbClr val="3879A3"/>
          </a:solidFill>
          <a:latin typeface="Calibri"/>
          <a:ea typeface="+mn-ea"/>
          <a:cs typeface="Calibri"/>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wacclim.org/ecam"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a:xfrm>
            <a:off x="1965015" y="4319152"/>
            <a:ext cx="4997513" cy="202766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300" dirty="0" smtClean="0">
                <a:solidFill>
                  <a:schemeClr val="bg1"/>
                </a:solidFill>
                <a:cs typeface="Calibri"/>
              </a:rPr>
              <a:t>TRAINING WORKSHOP</a:t>
            </a:r>
            <a:endParaRPr lang="en-US" sz="2300" dirty="0">
              <a:solidFill>
                <a:schemeClr val="bg1"/>
              </a:solidFill>
              <a:cs typeface="Calibri"/>
            </a:endParaRPr>
          </a:p>
          <a:p>
            <a:pPr marL="0" indent="0" algn="ctr">
              <a:buNone/>
            </a:pPr>
            <a:endParaRPr lang="en-US" sz="2300" dirty="0" smtClean="0">
              <a:solidFill>
                <a:schemeClr val="bg1"/>
              </a:solidFill>
              <a:cs typeface="Calibri"/>
            </a:endParaRPr>
          </a:p>
          <a:p>
            <a:pPr marL="0" indent="0" algn="ctr">
              <a:buNone/>
            </a:pPr>
            <a:r>
              <a:rPr lang="en-US" sz="2300" dirty="0" smtClean="0">
                <a:solidFill>
                  <a:schemeClr val="bg1"/>
                </a:solidFill>
                <a:cs typeface="Calibri"/>
              </a:rPr>
              <a:t>ECAM Tool:</a:t>
            </a:r>
          </a:p>
          <a:p>
            <a:pPr marL="0" indent="0" algn="ctr">
              <a:buNone/>
            </a:pPr>
            <a:r>
              <a:rPr lang="nl-NL" sz="2300" dirty="0" smtClean="0">
                <a:solidFill>
                  <a:schemeClr val="bg1"/>
                </a:solidFill>
              </a:rPr>
              <a:t>Energy </a:t>
            </a:r>
            <a:r>
              <a:rPr lang="nl-NL" sz="2300" dirty="0">
                <a:solidFill>
                  <a:schemeClr val="bg1"/>
                </a:solidFill>
              </a:rPr>
              <a:t>performance </a:t>
            </a:r>
            <a:r>
              <a:rPr lang="nl-NL" sz="2300" dirty="0" err="1">
                <a:solidFill>
                  <a:schemeClr val="bg1"/>
                </a:solidFill>
              </a:rPr>
              <a:t>and</a:t>
            </a:r>
            <a:r>
              <a:rPr lang="nl-NL" sz="2300" dirty="0">
                <a:solidFill>
                  <a:schemeClr val="bg1"/>
                </a:solidFill>
              </a:rPr>
              <a:t> Carbon </a:t>
            </a:r>
            <a:r>
              <a:rPr lang="nl-NL" sz="2300" dirty="0" err="1" smtClean="0">
                <a:solidFill>
                  <a:schemeClr val="bg1"/>
                </a:solidFill>
              </a:rPr>
              <a:t>emissions</a:t>
            </a:r>
            <a:r>
              <a:rPr lang="nl-NL" sz="2300" dirty="0" smtClean="0">
                <a:solidFill>
                  <a:schemeClr val="bg1"/>
                </a:solidFill>
              </a:rPr>
              <a:t>  </a:t>
            </a:r>
            <a:r>
              <a:rPr lang="nl-NL" sz="2300" dirty="0">
                <a:solidFill>
                  <a:schemeClr val="bg1"/>
                </a:solidFill>
              </a:rPr>
              <a:t>Assessment </a:t>
            </a:r>
            <a:r>
              <a:rPr lang="nl-NL" sz="2300" dirty="0" err="1">
                <a:solidFill>
                  <a:schemeClr val="bg1"/>
                </a:solidFill>
              </a:rPr>
              <a:t>and</a:t>
            </a:r>
            <a:r>
              <a:rPr lang="nl-NL" sz="2300" dirty="0">
                <a:solidFill>
                  <a:schemeClr val="bg1"/>
                </a:solidFill>
              </a:rPr>
              <a:t> Monitoring tool </a:t>
            </a:r>
          </a:p>
          <a:p>
            <a:pPr marL="0" indent="0">
              <a:buNone/>
            </a:pPr>
            <a:endParaRPr lang="en-US" sz="1800" dirty="0" smtClean="0">
              <a:solidFill>
                <a:srgbClr val="56C107"/>
              </a:solidFill>
              <a:latin typeface="Calibri"/>
              <a:cs typeface="Calibri"/>
            </a:endParaRPr>
          </a:p>
          <a:p>
            <a:pPr marL="0" indent="0">
              <a:buNone/>
            </a:pPr>
            <a:endParaRPr lang="en-US" sz="1800" dirty="0">
              <a:solidFill>
                <a:srgbClr val="56C107"/>
              </a:solidFill>
              <a:latin typeface="Calibri"/>
              <a:cs typeface="Calibri"/>
            </a:endParaRPr>
          </a:p>
          <a:p>
            <a:pPr marL="0" indent="0">
              <a:buNone/>
            </a:pPr>
            <a:endParaRPr lang="en-US" sz="1800" dirty="0">
              <a:solidFill>
                <a:schemeClr val="bg1">
                  <a:lumMod val="50000"/>
                </a:schemeClr>
              </a:solidFill>
              <a:latin typeface="Calibri"/>
              <a:cs typeface="Calibri"/>
            </a:endParaRPr>
          </a:p>
        </p:txBody>
      </p:sp>
      <p:sp>
        <p:nvSpPr>
          <p:cNvPr id="3" name="TextBox 9"/>
          <p:cNvSpPr txBox="1"/>
          <p:nvPr/>
        </p:nvSpPr>
        <p:spPr>
          <a:xfrm>
            <a:off x="539552" y="692696"/>
            <a:ext cx="6531204" cy="609398"/>
          </a:xfrm>
          <a:prstGeom prst="rect">
            <a:avLst/>
          </a:prstGeom>
          <a:noFill/>
        </p:spPr>
        <p:txBody>
          <a:bodyPr wrap="square" rtlCol="0">
            <a:spAutoFit/>
          </a:bodyPr>
          <a:lstStyle/>
          <a:p>
            <a:pPr>
              <a:lnSpc>
                <a:spcPct val="120000"/>
              </a:lnSpc>
              <a:spcBef>
                <a:spcPts val="100"/>
              </a:spcBef>
              <a:spcAft>
                <a:spcPts val="100"/>
              </a:spcAft>
            </a:pPr>
            <a:r>
              <a:rPr lang="en-US" sz="2800" b="1" i="0" u="none" strike="noStrike" spc="0" baseline="0" dirty="0" smtClean="0">
                <a:solidFill>
                  <a:srgbClr val="3879A3"/>
                </a:solidFill>
                <a:latin typeface="Calibri"/>
                <a:cs typeface="Calibri"/>
              </a:rPr>
              <a:t>Module 3: </a:t>
            </a:r>
            <a:r>
              <a:rPr lang="en-US" sz="2800" b="1" i="0" u="none" strike="noStrike" spc="0" baseline="0" dirty="0" err="1" smtClean="0">
                <a:solidFill>
                  <a:srgbClr val="3879A3"/>
                </a:solidFill>
                <a:latin typeface="Calibri"/>
                <a:cs typeface="Calibri"/>
              </a:rPr>
              <a:t>WaCCliM</a:t>
            </a:r>
            <a:r>
              <a:rPr lang="en-US" sz="2800" b="1" i="0" u="none" strike="noStrike" spc="0" baseline="0" dirty="0" smtClean="0">
                <a:solidFill>
                  <a:srgbClr val="3879A3"/>
                </a:solidFill>
                <a:latin typeface="Calibri"/>
                <a:cs typeface="Calibri"/>
              </a:rPr>
              <a:t> Roadmap</a:t>
            </a:r>
            <a:endParaRPr lang="en-US" sz="3600" dirty="0">
              <a:solidFill>
                <a:srgbClr val="3879A3"/>
              </a:solidFill>
            </a:endParaRPr>
          </a:p>
        </p:txBody>
      </p:sp>
    </p:spTree>
    <p:extLst>
      <p:ext uri="{BB962C8B-B14F-4D97-AF65-F5344CB8AC3E}">
        <p14:creationId xmlns:p14="http://schemas.microsoft.com/office/powerpoint/2010/main" val="834348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85366" y="535458"/>
            <a:ext cx="5815433" cy="461665"/>
            <a:chOff x="24080" y="535458"/>
            <a:chExt cx="5815433" cy="461665"/>
          </a:xfrm>
        </p:grpSpPr>
        <p:sp>
          <p:nvSpPr>
            <p:cNvPr id="12" name="TextBox 11"/>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217" y="1844566"/>
            <a:ext cx="3765979" cy="4593513"/>
          </a:xfrm>
          <a:prstGeom prst="rect">
            <a:avLst/>
          </a:prstGeom>
        </p:spPr>
      </p:pic>
      <p:sp>
        <p:nvSpPr>
          <p:cNvPr id="16" name="Text Placeholder 2"/>
          <p:cNvSpPr txBox="1">
            <a:spLocks/>
          </p:cNvSpPr>
          <p:nvPr/>
        </p:nvSpPr>
        <p:spPr>
          <a:xfrm>
            <a:off x="3985358" y="1711908"/>
            <a:ext cx="5115936" cy="348665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Font typeface="Arial"/>
              <a:buNone/>
            </a:pPr>
            <a:r>
              <a:rPr lang="nl-NL" sz="3000" b="1" dirty="0" smtClean="0">
                <a:solidFill>
                  <a:srgbClr val="3879A3"/>
                </a:solidFill>
              </a:rPr>
              <a:t>Identify opportunities for improvement</a:t>
            </a:r>
            <a:endParaRPr lang="nl-NL" sz="3000" dirty="0">
              <a:solidFill>
                <a:prstClr val="white">
                  <a:lumMod val="50000"/>
                </a:prstClr>
              </a:solidFill>
            </a:endParaRPr>
          </a:p>
          <a:p>
            <a:pPr marL="0" indent="0">
              <a:buClr>
                <a:srgbClr val="56C107"/>
              </a:buClr>
              <a:buFont typeface="Arial"/>
              <a:buNone/>
            </a:pPr>
            <a:endParaRPr lang="en-GB" sz="2200" dirty="0" smtClean="0">
              <a:solidFill>
                <a:prstClr val="white">
                  <a:lumMod val="50000"/>
                </a:prstClr>
              </a:solidFill>
            </a:endParaRPr>
          </a:p>
          <a:p>
            <a:pPr marL="0" indent="0">
              <a:buClr>
                <a:srgbClr val="56C107"/>
              </a:buClr>
              <a:buFont typeface="Arial"/>
              <a:buNone/>
            </a:pPr>
            <a:r>
              <a:rPr lang="nl-NL" sz="2400" b="1" dirty="0" smtClean="0">
                <a:solidFill>
                  <a:srgbClr val="56C107"/>
                </a:solidFill>
              </a:rPr>
              <a:t>WHAT ARE THE BIGGEST OPPORTUNITIES?</a:t>
            </a:r>
          </a:p>
          <a:p>
            <a:pPr marL="0" indent="0">
              <a:buClr>
                <a:srgbClr val="56C107"/>
              </a:buClr>
              <a:buFont typeface="Arial"/>
              <a:buNone/>
            </a:pPr>
            <a:endParaRPr lang="nl-NL" sz="2400" b="1" dirty="0">
              <a:solidFill>
                <a:srgbClr val="56C107"/>
              </a:solidFill>
            </a:endParaRPr>
          </a:p>
          <a:p>
            <a:pPr marL="0" indent="0">
              <a:buClr>
                <a:srgbClr val="56C107"/>
              </a:buClr>
              <a:buFont typeface="Arial"/>
              <a:buNone/>
            </a:pPr>
            <a:endParaRPr lang="nl-NL" sz="2200" dirty="0">
              <a:solidFill>
                <a:prstClr val="white">
                  <a:lumMod val="50000"/>
                </a:prstClr>
              </a:solidFill>
            </a:endParaRPr>
          </a:p>
          <a:p>
            <a:pPr>
              <a:buClr>
                <a:srgbClr val="92D050"/>
              </a:buClr>
              <a:buFont typeface="Arial" panose="020B0604020202020204" pitchFamily="34" charset="0"/>
              <a:buChar char="•"/>
            </a:pPr>
            <a:r>
              <a:rPr lang="ca-ES" sz="2400" b="1" dirty="0">
                <a:solidFill>
                  <a:prstClr val="white">
                    <a:lumMod val="50000"/>
                  </a:prstClr>
                </a:solidFill>
              </a:rPr>
              <a:t>Options studies</a:t>
            </a:r>
            <a:r>
              <a:rPr lang="ca-ES" sz="2400" dirty="0">
                <a:solidFill>
                  <a:prstClr val="white">
                    <a:lumMod val="50000"/>
                  </a:prstClr>
                </a:solidFill>
              </a:rPr>
              <a:t>:</a:t>
            </a:r>
          </a:p>
          <a:p>
            <a:pPr lvl="1">
              <a:buClr>
                <a:srgbClr val="92D050"/>
              </a:buClr>
            </a:pPr>
            <a:r>
              <a:rPr lang="ca-ES" sz="2400" dirty="0">
                <a:solidFill>
                  <a:prstClr val="white">
                    <a:lumMod val="50000"/>
                  </a:prstClr>
                </a:solidFill>
              </a:rPr>
              <a:t>Integrated planning: </a:t>
            </a:r>
          </a:p>
          <a:p>
            <a:pPr marL="457200" lvl="1" indent="0">
              <a:buClr>
                <a:srgbClr val="92D050"/>
              </a:buClr>
              <a:buFont typeface="Arial"/>
              <a:buNone/>
            </a:pPr>
            <a:r>
              <a:rPr lang="ca-ES" sz="2400" dirty="0">
                <a:solidFill>
                  <a:prstClr val="white">
                    <a:lumMod val="50000"/>
                  </a:prstClr>
                </a:solidFill>
              </a:rPr>
              <a:t>     Considers master plans and    </a:t>
            </a:r>
          </a:p>
          <a:p>
            <a:pPr marL="457200" lvl="1" indent="0">
              <a:buClr>
                <a:srgbClr val="92D050"/>
              </a:buClr>
              <a:buFont typeface="Arial"/>
              <a:buNone/>
            </a:pPr>
            <a:r>
              <a:rPr lang="ca-ES" sz="2400" dirty="0">
                <a:solidFill>
                  <a:prstClr val="white">
                    <a:lumMod val="50000"/>
                  </a:prstClr>
                </a:solidFill>
              </a:rPr>
              <a:t>     whole urban water cycle </a:t>
            </a:r>
          </a:p>
          <a:p>
            <a:pPr marL="0" indent="0">
              <a:buClr>
                <a:srgbClr val="56C107"/>
              </a:buClr>
              <a:buFont typeface="Arial"/>
              <a:buNone/>
            </a:pPr>
            <a:endParaRPr lang="nl-NL" sz="2400" b="1" dirty="0" smtClean="0">
              <a:solidFill>
                <a:srgbClr val="56C107"/>
              </a:solidFill>
            </a:endParaRPr>
          </a:p>
          <a:p>
            <a:pPr marL="0" indent="0">
              <a:buClr>
                <a:srgbClr val="56C107"/>
              </a:buClr>
              <a:buFont typeface="Arial"/>
              <a:buNone/>
            </a:pPr>
            <a:endParaRPr lang="nl-NL" sz="2200" dirty="0" smtClean="0">
              <a:solidFill>
                <a:prstClr val="white">
                  <a:lumMod val="50000"/>
                </a:prstClr>
              </a:solidFill>
            </a:endParaRPr>
          </a:p>
          <a:p>
            <a:pPr marL="0" indent="0">
              <a:buClr>
                <a:srgbClr val="00AEEF"/>
              </a:buClr>
              <a:buFont typeface="Arial"/>
              <a:buNone/>
              <a:defRPr/>
            </a:pPr>
            <a:endParaRPr lang="nl-NL" dirty="0">
              <a:solidFill>
                <a:srgbClr val="5F5F5F"/>
              </a:solidFill>
            </a:endParaRPr>
          </a:p>
          <a:p>
            <a:pPr lvl="1">
              <a:buClr>
                <a:srgbClr val="92D050"/>
              </a:buClr>
            </a:pPr>
            <a:endParaRPr lang="ca-ES" sz="2200" dirty="0" smtClean="0">
              <a:solidFill>
                <a:prstClr val="white">
                  <a:lumMod val="50000"/>
                </a:prstClr>
              </a:solidFill>
            </a:endParaRPr>
          </a:p>
          <a:p>
            <a:pPr marL="0" indent="0">
              <a:buClr>
                <a:srgbClr val="56C107"/>
              </a:buClr>
              <a:buFont typeface="Arial"/>
              <a:buNone/>
            </a:pPr>
            <a:endParaRPr lang="nl-NL" sz="2400" dirty="0">
              <a:solidFill>
                <a:prstClr val="white">
                  <a:lumMod val="50000"/>
                </a:prstClr>
              </a:solidFill>
            </a:endParaRPr>
          </a:p>
        </p:txBody>
      </p:sp>
      <p:sp>
        <p:nvSpPr>
          <p:cNvPr id="7" name="Rechteck 6"/>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3189735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p:cNvSpPr txBox="1">
            <a:spLocks/>
          </p:cNvSpPr>
          <p:nvPr/>
        </p:nvSpPr>
        <p:spPr>
          <a:xfrm>
            <a:off x="4294764" y="1730958"/>
            <a:ext cx="4696836" cy="348665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Font typeface="Arial"/>
              <a:buNone/>
            </a:pPr>
            <a:r>
              <a:rPr lang="nl-NL" sz="3000" b="1" dirty="0">
                <a:solidFill>
                  <a:srgbClr val="3879A3"/>
                </a:solidFill>
              </a:rPr>
              <a:t> </a:t>
            </a:r>
            <a:r>
              <a:rPr lang="nl-NL" sz="3000" b="1" dirty="0" smtClean="0">
                <a:solidFill>
                  <a:srgbClr val="3879A3"/>
                </a:solidFill>
              </a:rPr>
              <a:t>   Opportunities per stage</a:t>
            </a:r>
            <a:endParaRPr lang="en-GB" sz="2200" dirty="0" smtClean="0">
              <a:solidFill>
                <a:prstClr val="white">
                  <a:lumMod val="50000"/>
                </a:prstClr>
              </a:solidFill>
            </a:endParaRPr>
          </a:p>
          <a:p>
            <a:pPr>
              <a:buClr>
                <a:srgbClr val="56C107"/>
              </a:buClr>
              <a:buFontTx/>
              <a:buChar char="-"/>
            </a:pPr>
            <a:r>
              <a:rPr lang="nl-NL" sz="2400" b="1" dirty="0" smtClean="0">
                <a:solidFill>
                  <a:srgbClr val="56C107"/>
                </a:solidFill>
              </a:rPr>
              <a:t>Impacted by and impacts</a:t>
            </a:r>
          </a:p>
          <a:p>
            <a:pPr>
              <a:buClr>
                <a:srgbClr val="56C107"/>
              </a:buClr>
              <a:buFontTx/>
              <a:buChar char="-"/>
            </a:pPr>
            <a:endParaRPr lang="nl-NL" sz="2400" b="1" dirty="0" smtClean="0">
              <a:solidFill>
                <a:srgbClr val="56C107"/>
              </a:solidFill>
            </a:endParaRPr>
          </a:p>
          <a:p>
            <a:pPr marL="0" indent="0">
              <a:buClr>
                <a:srgbClr val="00AEEF"/>
              </a:buClr>
              <a:buFont typeface="Arial"/>
              <a:buNone/>
              <a:defRPr/>
            </a:pPr>
            <a:endParaRPr lang="nl-NL" dirty="0">
              <a:solidFill>
                <a:srgbClr val="5F5F5F"/>
              </a:solidFill>
            </a:endParaRPr>
          </a:p>
          <a:p>
            <a:pPr lvl="1">
              <a:buClr>
                <a:srgbClr val="92D050"/>
              </a:buClr>
            </a:pPr>
            <a:endParaRPr lang="ca-ES" sz="2200" dirty="0" smtClean="0">
              <a:solidFill>
                <a:prstClr val="white">
                  <a:lumMod val="50000"/>
                </a:prstClr>
              </a:solidFill>
            </a:endParaRPr>
          </a:p>
          <a:p>
            <a:pPr marL="0" indent="0">
              <a:buClr>
                <a:srgbClr val="56C107"/>
              </a:buClr>
              <a:buFont typeface="Arial"/>
              <a:buNone/>
            </a:pPr>
            <a:endParaRPr lang="nl-NL" sz="2400" dirty="0">
              <a:solidFill>
                <a:prstClr val="white">
                  <a:lumMod val="50000"/>
                </a:prst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170" y="1730958"/>
            <a:ext cx="4382112" cy="4353533"/>
          </a:xfrm>
          <a:prstGeom prst="rect">
            <a:avLst/>
          </a:prstGeom>
        </p:spPr>
      </p:pic>
      <p:grpSp>
        <p:nvGrpSpPr>
          <p:cNvPr id="6" name="Group 5"/>
          <p:cNvGrpSpPr/>
          <p:nvPr/>
        </p:nvGrpSpPr>
        <p:grpSpPr>
          <a:xfrm>
            <a:off x="5420360" y="3909346"/>
            <a:ext cx="3571240" cy="2277540"/>
            <a:chOff x="5420360" y="3267209"/>
            <a:chExt cx="3571240" cy="2277540"/>
          </a:xfrm>
        </p:grpSpPr>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3305"/>
            <a:stretch/>
          </p:blipFill>
          <p:spPr bwMode="auto">
            <a:xfrm>
              <a:off x="5420360" y="3613514"/>
              <a:ext cx="3571240" cy="1931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7880"/>
            <a:stretch/>
          </p:blipFill>
          <p:spPr bwMode="auto">
            <a:xfrm>
              <a:off x="5420360" y="3267209"/>
              <a:ext cx="3571240" cy="64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5389" y="3418573"/>
            <a:ext cx="2714753" cy="41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8" name="Group 17"/>
          <p:cNvGrpSpPr/>
          <p:nvPr/>
        </p:nvGrpSpPr>
        <p:grpSpPr>
          <a:xfrm>
            <a:off x="585366" y="535458"/>
            <a:ext cx="5815433" cy="461665"/>
            <a:chOff x="24080" y="535458"/>
            <a:chExt cx="5815433" cy="461665"/>
          </a:xfrm>
        </p:grpSpPr>
        <p:sp>
          <p:nvSpPr>
            <p:cNvPr id="20" name="TextBox 19"/>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sp>
        <p:nvSpPr>
          <p:cNvPr id="11" name="Rechteck 10"/>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274654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p:cNvSpPr>
          <p:nvPr/>
        </p:nvSpPr>
        <p:spPr>
          <a:xfrm>
            <a:off x="4311747" y="1588431"/>
            <a:ext cx="4375053" cy="48972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None/>
            </a:pPr>
            <a:r>
              <a:rPr lang="nl-NL" sz="3000" b="1" dirty="0" smtClean="0">
                <a:solidFill>
                  <a:srgbClr val="3879A3"/>
                </a:solidFill>
              </a:rPr>
              <a:t>Implement solutions</a:t>
            </a:r>
            <a:endParaRPr lang="en-GB" sz="3000" dirty="0" smtClean="0">
              <a:solidFill>
                <a:schemeClr val="bg1">
                  <a:lumMod val="50000"/>
                </a:schemeClr>
              </a:solidFill>
            </a:endParaRPr>
          </a:p>
          <a:p>
            <a:pPr>
              <a:buClr>
                <a:srgbClr val="56C107"/>
              </a:buClr>
              <a:buFont typeface="Wingdings" panose="05000000000000000000" pitchFamily="2" charset="2"/>
              <a:buChar char="Ø"/>
            </a:pPr>
            <a:endParaRPr lang="en-GB" sz="2200" dirty="0">
              <a:solidFill>
                <a:schemeClr val="bg1">
                  <a:lumMod val="50000"/>
                </a:schemeClr>
              </a:solidFill>
            </a:endParaRPr>
          </a:p>
          <a:p>
            <a:pPr marL="0" indent="0">
              <a:buClr>
                <a:srgbClr val="56C107"/>
              </a:buClr>
              <a:buNone/>
            </a:pPr>
            <a:r>
              <a:rPr lang="nl-NL" sz="2200" b="1" dirty="0" smtClean="0">
                <a:solidFill>
                  <a:srgbClr val="56C107"/>
                </a:solidFill>
              </a:rPr>
              <a:t>HOW CAN THE MEASURES BE REALIZED? </a:t>
            </a:r>
          </a:p>
          <a:p>
            <a:pPr>
              <a:buClr>
                <a:srgbClr val="56C107"/>
              </a:buClr>
              <a:buFont typeface="Wingdings" panose="05000000000000000000" pitchFamily="2" charset="2"/>
              <a:buChar char="Ø"/>
            </a:pPr>
            <a:endParaRPr lang="nl-NL" sz="2200" b="1" dirty="0" smtClean="0">
              <a:solidFill>
                <a:srgbClr val="56C107"/>
              </a:solidFill>
            </a:endParaRPr>
          </a:p>
          <a:p>
            <a:pPr>
              <a:buClr>
                <a:srgbClr val="92D050"/>
              </a:buClr>
              <a:buFont typeface="Arial" panose="020B0604020202020204" pitchFamily="34" charset="0"/>
              <a:buChar char="•"/>
            </a:pPr>
            <a:r>
              <a:rPr lang="ca-ES" sz="2200" dirty="0" smtClean="0">
                <a:solidFill>
                  <a:schemeClr val="bg1">
                    <a:lumMod val="50000"/>
                  </a:schemeClr>
                </a:solidFill>
              </a:rPr>
              <a:t>Selecting feasible measures</a:t>
            </a:r>
          </a:p>
          <a:p>
            <a:pPr>
              <a:buClr>
                <a:srgbClr val="92D050"/>
              </a:buClr>
              <a:buFont typeface="Arial" panose="020B0604020202020204" pitchFamily="34" charset="0"/>
              <a:buChar char="•"/>
            </a:pPr>
            <a:r>
              <a:rPr lang="ca-ES" sz="2200" dirty="0" smtClean="0">
                <a:solidFill>
                  <a:schemeClr val="bg1">
                    <a:lumMod val="50000"/>
                  </a:schemeClr>
                </a:solidFill>
              </a:rPr>
              <a:t>Securing financing:</a:t>
            </a:r>
          </a:p>
          <a:p>
            <a:pPr lvl="1">
              <a:buClr>
                <a:srgbClr val="92D050"/>
              </a:buClr>
            </a:pPr>
            <a:r>
              <a:rPr lang="ca-ES" sz="2000" dirty="0" smtClean="0">
                <a:solidFill>
                  <a:schemeClr val="bg1">
                    <a:lumMod val="50000"/>
                  </a:schemeClr>
                </a:solidFill>
              </a:rPr>
              <a:t>Identifying </a:t>
            </a:r>
            <a:r>
              <a:rPr lang="ca-ES" sz="2000" dirty="0">
                <a:solidFill>
                  <a:schemeClr val="bg1">
                    <a:lumMod val="50000"/>
                  </a:schemeClr>
                </a:solidFill>
              </a:rPr>
              <a:t>and accessing feasible financing </a:t>
            </a:r>
            <a:r>
              <a:rPr lang="ca-ES" sz="2000" dirty="0" smtClean="0">
                <a:solidFill>
                  <a:schemeClr val="bg1">
                    <a:lumMod val="50000"/>
                  </a:schemeClr>
                </a:solidFill>
              </a:rPr>
              <a:t>mechanisms</a:t>
            </a:r>
          </a:p>
          <a:p>
            <a:pPr lvl="1">
              <a:buClr>
                <a:srgbClr val="92D050"/>
              </a:buClr>
            </a:pPr>
            <a:r>
              <a:rPr lang="ca-ES" sz="2000" dirty="0" smtClean="0">
                <a:solidFill>
                  <a:schemeClr val="bg1">
                    <a:lumMod val="50000"/>
                  </a:schemeClr>
                </a:solidFill>
              </a:rPr>
              <a:t>Preparing a bankable project</a:t>
            </a:r>
          </a:p>
          <a:p>
            <a:pPr>
              <a:buClr>
                <a:srgbClr val="92D050"/>
              </a:buClr>
            </a:pPr>
            <a:r>
              <a:rPr lang="nl-NL" sz="2000" dirty="0" smtClean="0">
                <a:solidFill>
                  <a:schemeClr val="bg1">
                    <a:lumMod val="50000"/>
                  </a:schemeClr>
                </a:solidFill>
              </a:rPr>
              <a:t>Installing measures</a:t>
            </a:r>
          </a:p>
          <a:p>
            <a:pPr>
              <a:buClr>
                <a:srgbClr val="92D050"/>
              </a:buClr>
            </a:pPr>
            <a:endParaRPr lang="nl-NL" sz="2000" dirty="0">
              <a:solidFill>
                <a:schemeClr val="bg1">
                  <a:lumMod val="50000"/>
                </a:schemeClr>
              </a:solidFill>
            </a:endParaRPr>
          </a:p>
          <a:p>
            <a:pPr>
              <a:buClr>
                <a:srgbClr val="92D050"/>
              </a:buClr>
            </a:pPr>
            <a:endParaRPr lang="nl-NL" sz="2000" dirty="0">
              <a:solidFill>
                <a:schemeClr val="bg1">
                  <a:lumMod val="50000"/>
                </a:schemeClr>
              </a:solidFill>
            </a:endParaRPr>
          </a:p>
        </p:txBody>
      </p:sp>
      <p:grpSp>
        <p:nvGrpSpPr>
          <p:cNvPr id="15" name="Group 14"/>
          <p:cNvGrpSpPr/>
          <p:nvPr/>
        </p:nvGrpSpPr>
        <p:grpSpPr>
          <a:xfrm>
            <a:off x="585366" y="535458"/>
            <a:ext cx="5815433" cy="461665"/>
            <a:chOff x="24080" y="535458"/>
            <a:chExt cx="5815433" cy="461665"/>
          </a:xfrm>
        </p:grpSpPr>
        <p:sp>
          <p:nvSpPr>
            <p:cNvPr id="18" name="TextBox 17"/>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52" y="1757291"/>
            <a:ext cx="4496948" cy="4496457"/>
          </a:xfrm>
          <a:prstGeom prst="rect">
            <a:avLst/>
          </a:prstGeom>
        </p:spPr>
      </p:pic>
      <p:sp>
        <p:nvSpPr>
          <p:cNvPr id="7" name="Rechteck 6"/>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3078984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p:cNvSpPr>
          <p:nvPr/>
        </p:nvSpPr>
        <p:spPr>
          <a:xfrm>
            <a:off x="406126" y="1722799"/>
            <a:ext cx="6985274" cy="45245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Font typeface="Arial"/>
              <a:buNone/>
            </a:pPr>
            <a:r>
              <a:rPr lang="nl-NL" sz="3000" b="1" dirty="0" smtClean="0">
                <a:solidFill>
                  <a:srgbClr val="3879A3"/>
                </a:solidFill>
              </a:rPr>
              <a:t>Find Your Resources</a:t>
            </a:r>
          </a:p>
          <a:p>
            <a:pPr marL="0" indent="0">
              <a:buClr>
                <a:srgbClr val="56C107"/>
              </a:buClr>
              <a:buFont typeface="Arial"/>
              <a:buNone/>
            </a:pPr>
            <a:endParaRPr lang="nl-NL" sz="1000" b="1" dirty="0" smtClean="0">
              <a:solidFill>
                <a:srgbClr val="56C107"/>
              </a:solidFill>
            </a:endParaRPr>
          </a:p>
          <a:p>
            <a:pPr marL="0" indent="0">
              <a:buClr>
                <a:srgbClr val="56C107"/>
              </a:buClr>
              <a:buFont typeface="Arial"/>
              <a:buNone/>
            </a:pPr>
            <a:r>
              <a:rPr lang="nl-NL" sz="2000" b="1" dirty="0" smtClean="0">
                <a:solidFill>
                  <a:srgbClr val="56C107"/>
                </a:solidFill>
              </a:rPr>
              <a:t>ASSESSING DATA AND MEASURING PROGRESS</a:t>
            </a:r>
            <a:endParaRPr lang="en-GB" sz="2000" b="1" dirty="0" smtClean="0">
              <a:solidFill>
                <a:srgbClr val="56C107"/>
              </a:solidFill>
            </a:endParaRPr>
          </a:p>
          <a:p>
            <a:pPr marL="0" indent="0">
              <a:buClr>
                <a:srgbClr val="56C107"/>
              </a:buClr>
              <a:buFont typeface="Arial"/>
              <a:buNone/>
            </a:pPr>
            <a:endParaRPr lang="nl-NL" sz="2400" dirty="0">
              <a:solidFill>
                <a:prstClr val="white">
                  <a:lumMod val="50000"/>
                </a:prstClr>
              </a:solidFill>
            </a:endParaRPr>
          </a:p>
        </p:txBody>
      </p:sp>
      <p:sp>
        <p:nvSpPr>
          <p:cNvPr id="13" name="TextBox 12"/>
          <p:cNvSpPr txBox="1"/>
          <p:nvPr/>
        </p:nvSpPr>
        <p:spPr>
          <a:xfrm>
            <a:off x="479250"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63" y="3375479"/>
            <a:ext cx="87344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hteck 4"/>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39309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85366" y="535458"/>
            <a:ext cx="5815433" cy="461665"/>
            <a:chOff x="24080" y="535458"/>
            <a:chExt cx="5815433" cy="461665"/>
          </a:xfrm>
        </p:grpSpPr>
        <p:sp>
          <p:nvSpPr>
            <p:cNvPr id="16" name="TextBox 15"/>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sp>
        <p:nvSpPr>
          <p:cNvPr id="11" name="Text Placeholder 2"/>
          <p:cNvSpPr txBox="1">
            <a:spLocks/>
          </p:cNvSpPr>
          <p:nvPr/>
        </p:nvSpPr>
        <p:spPr>
          <a:xfrm>
            <a:off x="4288226" y="1722799"/>
            <a:ext cx="4862597" cy="452456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Font typeface="Arial"/>
              <a:buNone/>
            </a:pPr>
            <a:r>
              <a:rPr lang="nl-NL" sz="3000" b="1" dirty="0" smtClean="0">
                <a:solidFill>
                  <a:srgbClr val="3879A3"/>
                </a:solidFill>
              </a:rPr>
              <a:t>Monitor performance and verify GHG emissions reduction</a:t>
            </a:r>
          </a:p>
          <a:p>
            <a:pPr marL="0" indent="0">
              <a:buClr>
                <a:srgbClr val="56C107"/>
              </a:buClr>
              <a:buFont typeface="Arial"/>
              <a:buNone/>
            </a:pPr>
            <a:endParaRPr lang="nl-NL" sz="1000" b="1" dirty="0" smtClean="0">
              <a:solidFill>
                <a:srgbClr val="56C107"/>
              </a:solidFill>
            </a:endParaRPr>
          </a:p>
          <a:p>
            <a:pPr marL="0" indent="0">
              <a:buClr>
                <a:srgbClr val="56C107"/>
              </a:buClr>
              <a:buNone/>
            </a:pPr>
            <a:r>
              <a:rPr lang="nl-NL" sz="2000" b="1" dirty="0" smtClean="0">
                <a:solidFill>
                  <a:srgbClr val="56C107"/>
                </a:solidFill>
              </a:rPr>
              <a:t>ASSESSING DATA AND MEASURING PROGRESS</a:t>
            </a:r>
            <a:endParaRPr lang="en-GB" sz="2000" b="1" dirty="0" smtClean="0">
              <a:solidFill>
                <a:srgbClr val="56C107"/>
              </a:solidFill>
            </a:endParaRPr>
          </a:p>
          <a:p>
            <a:pPr>
              <a:buClr>
                <a:srgbClr val="92D050"/>
              </a:buClr>
              <a:buFont typeface="Arial" panose="020B0604020202020204" pitchFamily="34" charset="0"/>
              <a:buChar char="•"/>
            </a:pPr>
            <a:endParaRPr lang="en-US" sz="2000" dirty="0" smtClean="0">
              <a:solidFill>
                <a:srgbClr val="5F5F5F"/>
              </a:solidFill>
            </a:endParaRPr>
          </a:p>
          <a:p>
            <a:pPr>
              <a:buClr>
                <a:srgbClr val="92D050"/>
              </a:buClr>
              <a:buFont typeface="Arial" panose="020B0604020202020204" pitchFamily="34" charset="0"/>
              <a:buChar char="•"/>
            </a:pPr>
            <a:r>
              <a:rPr lang="en-US" sz="2000" dirty="0" smtClean="0">
                <a:solidFill>
                  <a:srgbClr val="5F5F5F"/>
                </a:solidFill>
              </a:rPr>
              <a:t>Need </a:t>
            </a:r>
            <a:r>
              <a:rPr lang="en-US" sz="2000" dirty="0">
                <a:solidFill>
                  <a:srgbClr val="5F5F5F"/>
                </a:solidFill>
              </a:rPr>
              <a:t>to see how you are doing</a:t>
            </a:r>
            <a:r>
              <a:rPr lang="ca-ES" sz="2000" dirty="0" smtClean="0">
                <a:solidFill>
                  <a:prstClr val="white">
                    <a:lumMod val="50000"/>
                  </a:prstClr>
                </a:solidFill>
              </a:rPr>
              <a:t> </a:t>
            </a:r>
          </a:p>
          <a:p>
            <a:pPr>
              <a:buClr>
                <a:srgbClr val="92D050"/>
              </a:buClr>
              <a:buFont typeface="Arial" panose="020B0604020202020204" pitchFamily="34" charset="0"/>
              <a:buChar char="•"/>
            </a:pPr>
            <a:r>
              <a:rPr lang="ca-ES" sz="2000" dirty="0" smtClean="0">
                <a:solidFill>
                  <a:prstClr val="white">
                    <a:lumMod val="50000"/>
                  </a:prstClr>
                </a:solidFill>
              </a:rPr>
              <a:t>H</a:t>
            </a:r>
            <a:r>
              <a:rPr lang="en-US" sz="2000" dirty="0" err="1" smtClean="0">
                <a:solidFill>
                  <a:srgbClr val="5F5F5F"/>
                </a:solidFill>
              </a:rPr>
              <a:t>elps</a:t>
            </a:r>
            <a:r>
              <a:rPr lang="en-US" sz="2000" dirty="0" smtClean="0">
                <a:solidFill>
                  <a:srgbClr val="5F5F5F"/>
                </a:solidFill>
              </a:rPr>
              <a:t> </a:t>
            </a:r>
            <a:r>
              <a:rPr lang="en-US" sz="2000" dirty="0">
                <a:solidFill>
                  <a:srgbClr val="5F5F5F"/>
                </a:solidFill>
              </a:rPr>
              <a:t>confirm impact of measures and continuously identify room for improvement  </a:t>
            </a:r>
            <a:r>
              <a:rPr lang="ca-ES" sz="2000" dirty="0">
                <a:solidFill>
                  <a:srgbClr val="5F5F5F"/>
                </a:solidFill>
              </a:rPr>
              <a:t> </a:t>
            </a:r>
          </a:p>
          <a:p>
            <a:pPr>
              <a:buClr>
                <a:srgbClr val="92D050"/>
              </a:buClr>
              <a:buFont typeface="Arial" panose="020B0604020202020204" pitchFamily="34" charset="0"/>
              <a:buChar char="•"/>
            </a:pPr>
            <a:endParaRPr lang="nl-NL" sz="2900" dirty="0" smtClean="0">
              <a:solidFill>
                <a:prstClr val="white">
                  <a:lumMod val="50000"/>
                </a:prstClr>
              </a:solidFill>
            </a:endParaRPr>
          </a:p>
          <a:p>
            <a:pPr marL="0" indent="0">
              <a:buClr>
                <a:srgbClr val="56C107"/>
              </a:buClr>
              <a:buFont typeface="Arial"/>
              <a:buNone/>
            </a:pPr>
            <a:endParaRPr lang="nl-NL" sz="2400" dirty="0">
              <a:solidFill>
                <a:prstClr val="white">
                  <a:lumMod val="50000"/>
                </a:prstClr>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5" y="1860331"/>
            <a:ext cx="4011522" cy="4514685"/>
          </a:xfrm>
          <a:prstGeom prst="rect">
            <a:avLst/>
          </a:prstGeom>
        </p:spPr>
      </p:pic>
      <p:sp>
        <p:nvSpPr>
          <p:cNvPr id="7" name="Rechteck 6"/>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21422853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p:cNvSpPr>
          <p:nvPr/>
        </p:nvSpPr>
        <p:spPr>
          <a:xfrm>
            <a:off x="457200" y="1806285"/>
            <a:ext cx="8229600" cy="45945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56C107"/>
              </a:buClr>
              <a:buFont typeface="Wingdings" panose="05000000000000000000" pitchFamily="2" charset="2"/>
              <a:buChar char="Ø"/>
            </a:pPr>
            <a:r>
              <a:rPr lang="en-GB" sz="2000" dirty="0" smtClean="0">
                <a:solidFill>
                  <a:schemeClr val="bg1">
                    <a:lumMod val="50000"/>
                  </a:schemeClr>
                </a:solidFill>
              </a:rPr>
              <a:t>LONG TERM</a:t>
            </a:r>
            <a:endParaRPr lang="en-GB" sz="2000" b="1" dirty="0" smtClean="0">
              <a:solidFill>
                <a:schemeClr val="bg1">
                  <a:lumMod val="50000"/>
                </a:schemeClr>
              </a:solidFill>
            </a:endParaRPr>
          </a:p>
          <a:p>
            <a:pPr algn="just">
              <a:buClr>
                <a:srgbClr val="56C107"/>
              </a:buClr>
              <a:buFont typeface="Wingdings" panose="05000000000000000000" pitchFamily="2" charset="2"/>
              <a:buChar char="Ø"/>
            </a:pPr>
            <a:endParaRPr lang="de-DE" sz="2000" dirty="0" smtClean="0">
              <a:solidFill>
                <a:schemeClr val="bg1">
                  <a:lumMod val="50000"/>
                </a:schemeClr>
              </a:solidFill>
            </a:endParaRPr>
          </a:p>
          <a:p>
            <a:pPr marL="0" indent="0" algn="just">
              <a:buClr>
                <a:srgbClr val="56C107"/>
              </a:buClr>
              <a:buNone/>
            </a:pPr>
            <a:endParaRPr lang="de-DE" sz="2000" dirty="0">
              <a:solidFill>
                <a:schemeClr val="bg1">
                  <a:lumMod val="50000"/>
                </a:schemeClr>
              </a:solidFill>
            </a:endParaRPr>
          </a:p>
          <a:p>
            <a:pPr algn="just">
              <a:buClr>
                <a:srgbClr val="56C107"/>
              </a:buClr>
              <a:buFont typeface="Wingdings" panose="05000000000000000000" pitchFamily="2" charset="2"/>
              <a:buChar char="Ø"/>
            </a:pPr>
            <a:endParaRPr lang="de-DE" sz="2000" dirty="0" smtClean="0">
              <a:solidFill>
                <a:schemeClr val="bg1">
                  <a:lumMod val="50000"/>
                </a:schemeClr>
              </a:solidFill>
            </a:endParaRPr>
          </a:p>
          <a:p>
            <a:pPr algn="just">
              <a:buClr>
                <a:srgbClr val="56C107"/>
              </a:buClr>
              <a:buFont typeface="Wingdings" panose="05000000000000000000" pitchFamily="2" charset="2"/>
              <a:buChar char="Ø"/>
            </a:pPr>
            <a:endParaRPr lang="de-DE" sz="2000" dirty="0" smtClean="0">
              <a:solidFill>
                <a:schemeClr val="bg1">
                  <a:lumMod val="50000"/>
                </a:schemeClr>
              </a:solidFill>
            </a:endParaRPr>
          </a:p>
          <a:p>
            <a:pPr marL="0" indent="0">
              <a:buClr>
                <a:srgbClr val="56C107"/>
              </a:buClr>
              <a:buNone/>
            </a:pPr>
            <a:endParaRPr lang="en-US" sz="1800" dirty="0">
              <a:solidFill>
                <a:schemeClr val="bg1">
                  <a:lumMod val="50000"/>
                </a:schemeClr>
              </a:solidFill>
              <a:latin typeface="Calibri"/>
            </a:endParaRPr>
          </a:p>
          <a:p>
            <a:pPr marL="0" indent="0">
              <a:buClr>
                <a:srgbClr val="56C107"/>
              </a:buClr>
              <a:buNone/>
            </a:pPr>
            <a:endParaRPr lang="en-US" sz="1800" dirty="0" smtClean="0">
              <a:solidFill>
                <a:schemeClr val="bg1">
                  <a:lumMod val="50000"/>
                </a:schemeClr>
              </a:solidFill>
              <a:latin typeface="Calibri"/>
            </a:endParaRPr>
          </a:p>
          <a:p>
            <a:pPr marL="0" indent="0">
              <a:buClr>
                <a:srgbClr val="56C107"/>
              </a:buClr>
              <a:buNone/>
            </a:pPr>
            <a:endParaRPr lang="en-US" sz="1800" dirty="0">
              <a:solidFill>
                <a:schemeClr val="bg1">
                  <a:lumMod val="50000"/>
                </a:schemeClr>
              </a:solidFill>
              <a:latin typeface="Calibri"/>
            </a:endParaRPr>
          </a:p>
          <a:p>
            <a:pPr marL="0" indent="0">
              <a:buClr>
                <a:srgbClr val="56C107"/>
              </a:buClr>
              <a:buNone/>
            </a:pPr>
            <a:endParaRPr lang="en-US" sz="1800" dirty="0" smtClean="0">
              <a:solidFill>
                <a:schemeClr val="bg1">
                  <a:lumMod val="50000"/>
                </a:schemeClr>
              </a:solidFill>
              <a:latin typeface="Calibri"/>
            </a:endParaRPr>
          </a:p>
          <a:p>
            <a:pPr>
              <a:buClr>
                <a:srgbClr val="92D050"/>
              </a:buClr>
            </a:pPr>
            <a:endParaRPr lang="en-US" sz="2000" dirty="0" smtClean="0">
              <a:solidFill>
                <a:schemeClr val="bg1">
                  <a:lumMod val="50000"/>
                </a:schemeClr>
              </a:solidFill>
            </a:endParaRPr>
          </a:p>
          <a:p>
            <a:pPr>
              <a:buClr>
                <a:srgbClr val="92D050"/>
              </a:buClr>
            </a:pPr>
            <a:r>
              <a:rPr lang="en-US" sz="2000" dirty="0" smtClean="0">
                <a:solidFill>
                  <a:schemeClr val="bg1">
                    <a:lumMod val="50000"/>
                  </a:schemeClr>
                </a:solidFill>
              </a:rPr>
              <a:t>Always </a:t>
            </a:r>
            <a:r>
              <a:rPr lang="en-US" sz="2000" dirty="0">
                <a:solidFill>
                  <a:schemeClr val="bg1">
                    <a:lumMod val="50000"/>
                  </a:schemeClr>
                </a:solidFill>
              </a:rPr>
              <a:t>keep long-term solutions in mind to stay on the road to energy and carbon neutrality</a:t>
            </a:r>
          </a:p>
          <a:p>
            <a:pPr lvl="1">
              <a:buClr>
                <a:srgbClr val="92D050"/>
              </a:buClr>
            </a:pPr>
            <a:r>
              <a:rPr lang="en-US" sz="2000" dirty="0">
                <a:solidFill>
                  <a:schemeClr val="bg1">
                    <a:lumMod val="50000"/>
                  </a:schemeClr>
                </a:solidFill>
              </a:rPr>
              <a:t>Rethink current practice and make change when time is right</a:t>
            </a:r>
            <a:endParaRPr lang="nl-NL" sz="2000" i="1" dirty="0">
              <a:solidFill>
                <a:schemeClr val="bg1">
                  <a:lumMod val="50000"/>
                </a:schemeClr>
              </a:solidFill>
            </a:endParaRPr>
          </a:p>
          <a:p>
            <a:pPr>
              <a:buClr>
                <a:srgbClr val="92D050"/>
              </a:buClr>
              <a:buFont typeface="Arial" panose="020B0604020202020204" pitchFamily="34" charset="0"/>
              <a:buChar char="•"/>
            </a:pPr>
            <a:endParaRPr lang="nl-NL" sz="2000" dirty="0" smtClean="0">
              <a:solidFill>
                <a:schemeClr val="bg1">
                  <a:lumMod val="50000"/>
                </a:schemeClr>
              </a:solidFill>
            </a:endParaRPr>
          </a:p>
          <a:p>
            <a:pPr marL="0" indent="0">
              <a:buClr>
                <a:srgbClr val="92D050"/>
              </a:buClr>
              <a:buNone/>
            </a:pPr>
            <a:endParaRPr lang="nl-NL" dirty="0" smtClean="0">
              <a:solidFill>
                <a:schemeClr val="bg1">
                  <a:lumMod val="50000"/>
                </a:schemeClr>
              </a:solidFill>
            </a:endParaRPr>
          </a:p>
          <a:p>
            <a:pPr marL="0" indent="0">
              <a:buClr>
                <a:srgbClr val="56C107"/>
              </a:buClr>
              <a:buNone/>
            </a:pPr>
            <a:endParaRPr lang="nl-NL" sz="2400" dirty="0">
              <a:solidFill>
                <a:schemeClr val="bg1">
                  <a:lumMod val="50000"/>
                </a:schemeClr>
              </a:solidFill>
            </a:endParaRPr>
          </a:p>
        </p:txBody>
      </p:sp>
      <p:sp>
        <p:nvSpPr>
          <p:cNvPr id="2" name="Rectangle 1"/>
          <p:cNvSpPr/>
          <p:nvPr/>
        </p:nvSpPr>
        <p:spPr>
          <a:xfrm>
            <a:off x="2672253" y="3646342"/>
            <a:ext cx="1434661" cy="914400"/>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42" y="2863044"/>
            <a:ext cx="8686800" cy="2064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Placeholder 2"/>
          <p:cNvSpPr txBox="1">
            <a:spLocks/>
          </p:cNvSpPr>
          <p:nvPr/>
        </p:nvSpPr>
        <p:spPr>
          <a:xfrm>
            <a:off x="5555167" y="2497642"/>
            <a:ext cx="3815259" cy="6468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None/>
            </a:pPr>
            <a:r>
              <a:rPr lang="nl-NL" sz="2000" b="1" dirty="0" smtClean="0">
                <a:solidFill>
                  <a:srgbClr val="3879A3"/>
                </a:solidFill>
              </a:rPr>
              <a:t>Energy and Carbon neutrality</a:t>
            </a:r>
            <a:endParaRPr lang="nl-NL" dirty="0" smtClean="0">
              <a:solidFill>
                <a:srgbClr val="3879A3"/>
              </a:solidFill>
            </a:endParaRPr>
          </a:p>
          <a:p>
            <a:pPr marL="0" indent="0">
              <a:buClr>
                <a:srgbClr val="56C107"/>
              </a:buClr>
              <a:buNone/>
            </a:pPr>
            <a:endParaRPr lang="nl-NL" sz="2400" dirty="0">
              <a:solidFill>
                <a:srgbClr val="3879A3"/>
              </a:solidFill>
            </a:endParaRPr>
          </a:p>
        </p:txBody>
      </p:sp>
      <p:sp>
        <p:nvSpPr>
          <p:cNvPr id="18" name="Text Placeholder 2"/>
          <p:cNvSpPr txBox="1">
            <a:spLocks/>
          </p:cNvSpPr>
          <p:nvPr/>
        </p:nvSpPr>
        <p:spPr>
          <a:xfrm>
            <a:off x="226842" y="2508435"/>
            <a:ext cx="5149199" cy="64685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None/>
            </a:pPr>
            <a:r>
              <a:rPr lang="nl-NL" sz="2000" b="1" dirty="0" smtClean="0">
                <a:solidFill>
                  <a:srgbClr val="3879A3"/>
                </a:solidFill>
              </a:rPr>
              <a:t>Planning Future Low Carbon Assets</a:t>
            </a:r>
            <a:endParaRPr lang="nl-NL" dirty="0" smtClean="0">
              <a:solidFill>
                <a:srgbClr val="3879A3"/>
              </a:solidFill>
            </a:endParaRPr>
          </a:p>
          <a:p>
            <a:pPr marL="0" indent="0">
              <a:buClr>
                <a:srgbClr val="56C107"/>
              </a:buClr>
              <a:buNone/>
            </a:pPr>
            <a:endParaRPr lang="nl-NL" sz="2400" dirty="0">
              <a:solidFill>
                <a:schemeClr val="bg1">
                  <a:lumMod val="50000"/>
                </a:schemeClr>
              </a:solidFill>
            </a:endParaRPr>
          </a:p>
        </p:txBody>
      </p:sp>
      <p:sp>
        <p:nvSpPr>
          <p:cNvPr id="20" name="Right Arrow 19"/>
          <p:cNvSpPr/>
          <p:nvPr/>
        </p:nvSpPr>
        <p:spPr>
          <a:xfrm>
            <a:off x="4327630" y="2508435"/>
            <a:ext cx="1032645" cy="425669"/>
          </a:xfrm>
          <a:prstGeom prst="rightArrow">
            <a:avLst/>
          </a:prstGeom>
          <a:solidFill>
            <a:srgbClr val="56C10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9" name="Group 18"/>
          <p:cNvGrpSpPr/>
          <p:nvPr/>
        </p:nvGrpSpPr>
        <p:grpSpPr>
          <a:xfrm>
            <a:off x="585366" y="535458"/>
            <a:ext cx="5815433" cy="461665"/>
            <a:chOff x="24080" y="535458"/>
            <a:chExt cx="5815433" cy="461665"/>
          </a:xfrm>
        </p:grpSpPr>
        <p:sp>
          <p:nvSpPr>
            <p:cNvPr id="21" name="TextBox 20"/>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sp>
        <p:nvSpPr>
          <p:cNvPr id="11" name="Rechteck 10"/>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383139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p:cNvSpPr>
          <p:nvPr/>
        </p:nvSpPr>
        <p:spPr>
          <a:xfrm>
            <a:off x="253220" y="1535046"/>
            <a:ext cx="8074124" cy="45945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None/>
            </a:pPr>
            <a:r>
              <a:rPr lang="en-GB" sz="2200" b="1" dirty="0" smtClean="0">
                <a:solidFill>
                  <a:srgbClr val="56C107"/>
                </a:solidFill>
              </a:rPr>
              <a:t>REQUIREMENT</a:t>
            </a:r>
          </a:p>
          <a:p>
            <a:pPr>
              <a:buClr>
                <a:srgbClr val="92D050"/>
              </a:buClr>
            </a:pPr>
            <a:r>
              <a:rPr lang="en-US" sz="2200" dirty="0" smtClean="0">
                <a:solidFill>
                  <a:schemeClr val="bg1">
                    <a:lumMod val="50000"/>
                  </a:schemeClr>
                </a:solidFill>
              </a:rPr>
              <a:t>Needs </a:t>
            </a:r>
            <a:r>
              <a:rPr lang="en-US" sz="2200" dirty="0">
                <a:solidFill>
                  <a:schemeClr val="bg1">
                    <a:lumMod val="50000"/>
                  </a:schemeClr>
                </a:solidFill>
              </a:rPr>
              <a:t>data management system for </a:t>
            </a:r>
            <a:r>
              <a:rPr lang="en-US" sz="2200" u="sng" dirty="0">
                <a:solidFill>
                  <a:schemeClr val="bg1">
                    <a:lumMod val="50000"/>
                  </a:schemeClr>
                </a:solidFill>
              </a:rPr>
              <a:t>continuous</a:t>
            </a:r>
            <a:r>
              <a:rPr lang="en-US" sz="2200" dirty="0">
                <a:solidFill>
                  <a:schemeClr val="bg1">
                    <a:lumMod val="50000"/>
                  </a:schemeClr>
                </a:solidFill>
              </a:rPr>
              <a:t> implementation of ECAM tool for</a:t>
            </a:r>
            <a:r>
              <a:rPr lang="en-US" sz="2200" dirty="0" smtClean="0">
                <a:solidFill>
                  <a:schemeClr val="bg1">
                    <a:lumMod val="50000"/>
                  </a:schemeClr>
                </a:solidFill>
              </a:rPr>
              <a:t>:</a:t>
            </a:r>
            <a:endParaRPr lang="nl-NL" sz="2900" dirty="0" smtClean="0">
              <a:solidFill>
                <a:schemeClr val="bg1">
                  <a:lumMod val="50000"/>
                </a:schemeClr>
              </a:solidFill>
            </a:endParaRPr>
          </a:p>
          <a:p>
            <a:pPr marL="0" indent="0">
              <a:buClr>
                <a:srgbClr val="92D050"/>
              </a:buClr>
              <a:buNone/>
            </a:pPr>
            <a:endParaRPr lang="nl-NL" dirty="0" smtClean="0">
              <a:solidFill>
                <a:schemeClr val="bg1">
                  <a:lumMod val="50000"/>
                </a:schemeClr>
              </a:solidFill>
            </a:endParaRPr>
          </a:p>
          <a:p>
            <a:pPr marL="0" indent="0">
              <a:buClr>
                <a:srgbClr val="56C107"/>
              </a:buClr>
              <a:buNone/>
            </a:pPr>
            <a:endParaRPr lang="nl-NL" sz="2400" dirty="0">
              <a:solidFill>
                <a:schemeClr val="bg1">
                  <a:lumMod val="50000"/>
                </a:schemeClr>
              </a:solidFill>
            </a:endParaRPr>
          </a:p>
        </p:txBody>
      </p:sp>
      <p:pic>
        <p:nvPicPr>
          <p:cNvPr id="21" name="Picture 20"/>
          <p:cNvPicPr/>
          <p:nvPr/>
        </p:nvPicPr>
        <p:blipFill>
          <a:blip r:embed="rId3"/>
          <a:stretch>
            <a:fillRect/>
          </a:stretch>
        </p:blipFill>
        <p:spPr>
          <a:xfrm>
            <a:off x="1532779" y="3996910"/>
            <a:ext cx="7352057" cy="2603231"/>
          </a:xfrm>
          <a:prstGeom prst="rect">
            <a:avLst/>
          </a:prstGeom>
        </p:spPr>
      </p:pic>
      <p:sp>
        <p:nvSpPr>
          <p:cNvPr id="2" name="Rectangle 1"/>
          <p:cNvSpPr/>
          <p:nvPr/>
        </p:nvSpPr>
        <p:spPr>
          <a:xfrm>
            <a:off x="2414157" y="2369987"/>
            <a:ext cx="4572000" cy="1446550"/>
          </a:xfrm>
          <a:prstGeom prst="rect">
            <a:avLst/>
          </a:prstGeom>
        </p:spPr>
        <p:txBody>
          <a:bodyPr>
            <a:spAutoFit/>
          </a:bodyPr>
          <a:lstStyle/>
          <a:p>
            <a:pPr marL="800100" lvl="1" indent="-342900">
              <a:buClr>
                <a:srgbClr val="92D050"/>
              </a:buClr>
              <a:buFont typeface="Arial" panose="020B0604020202020204" pitchFamily="34" charset="0"/>
              <a:buChar char="•"/>
            </a:pPr>
            <a:r>
              <a:rPr lang="en-US" sz="2200" dirty="0">
                <a:solidFill>
                  <a:schemeClr val="bg1">
                    <a:lumMod val="50000"/>
                  </a:schemeClr>
                </a:solidFill>
              </a:rPr>
              <a:t>GHG assessment</a:t>
            </a:r>
          </a:p>
          <a:p>
            <a:pPr marL="800100" lvl="1" indent="-342900">
              <a:buClr>
                <a:srgbClr val="92D050"/>
              </a:buClr>
              <a:buFont typeface="Arial" panose="020B0604020202020204" pitchFamily="34" charset="0"/>
              <a:buChar char="•"/>
            </a:pPr>
            <a:r>
              <a:rPr lang="en-US" sz="2200" dirty="0">
                <a:solidFill>
                  <a:schemeClr val="bg1">
                    <a:lumMod val="50000"/>
                  </a:schemeClr>
                </a:solidFill>
              </a:rPr>
              <a:t>Opportunities   </a:t>
            </a:r>
            <a:endParaRPr lang="en-US" dirty="0">
              <a:solidFill>
                <a:schemeClr val="bg1">
                  <a:lumMod val="50000"/>
                </a:schemeClr>
              </a:solidFill>
            </a:endParaRPr>
          </a:p>
          <a:p>
            <a:pPr marL="800100" lvl="1" indent="-342900">
              <a:buClr>
                <a:srgbClr val="92D050"/>
              </a:buClr>
              <a:buFont typeface="Arial" panose="020B0604020202020204" pitchFamily="34" charset="0"/>
              <a:buChar char="•"/>
            </a:pPr>
            <a:r>
              <a:rPr lang="en-US" sz="2200" dirty="0">
                <a:solidFill>
                  <a:schemeClr val="bg1">
                    <a:lumMod val="50000"/>
                  </a:schemeClr>
                </a:solidFill>
              </a:rPr>
              <a:t>Monitoring</a:t>
            </a:r>
          </a:p>
          <a:p>
            <a:pPr marL="800100" lvl="1" indent="-342900">
              <a:buClr>
                <a:srgbClr val="92D050"/>
              </a:buClr>
              <a:buFont typeface="Arial" panose="020B0604020202020204" pitchFamily="34" charset="0"/>
              <a:buChar char="•"/>
            </a:pPr>
            <a:r>
              <a:rPr lang="en-US" sz="2200" dirty="0">
                <a:solidFill>
                  <a:schemeClr val="bg1">
                    <a:lumMod val="50000"/>
                  </a:schemeClr>
                </a:solidFill>
              </a:rPr>
              <a:t>Achieving GHG mitigation </a:t>
            </a:r>
            <a:endParaRPr lang="nl-NL" sz="2200" dirty="0">
              <a:solidFill>
                <a:schemeClr val="bg1">
                  <a:lumMod val="50000"/>
                </a:schemeClr>
              </a:solidFill>
            </a:endParaRPr>
          </a:p>
        </p:txBody>
      </p:sp>
      <p:grpSp>
        <p:nvGrpSpPr>
          <p:cNvPr id="13" name="Group 12"/>
          <p:cNvGrpSpPr/>
          <p:nvPr/>
        </p:nvGrpSpPr>
        <p:grpSpPr>
          <a:xfrm>
            <a:off x="585366" y="535458"/>
            <a:ext cx="5815433" cy="461665"/>
            <a:chOff x="24080" y="535458"/>
            <a:chExt cx="5815433" cy="461665"/>
          </a:xfrm>
        </p:grpSpPr>
        <p:sp>
          <p:nvSpPr>
            <p:cNvPr id="18" name="TextBox 17"/>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sp>
        <p:nvSpPr>
          <p:cNvPr id="8" name="Rechteck 7"/>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2120849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3"/>
          <p:cNvPicPr>
            <a:picLocks noGrp="1" noChangeAspect="1"/>
          </p:cNvPicPr>
          <p:nvPr>
            <p:ph idx="4294967295"/>
          </p:nvPr>
        </p:nvPicPr>
        <p:blipFill rotWithShape="1">
          <a:blip r:embed="rId3">
            <a:extLst>
              <a:ext uri="{28A0092B-C50C-407E-A947-70E740481C1C}">
                <a14:useLocalDpi xmlns:a14="http://schemas.microsoft.com/office/drawing/2010/main" val="0"/>
              </a:ext>
            </a:extLst>
          </a:blip>
          <a:stretch/>
        </p:blipFill>
        <p:spPr>
          <a:xfrm>
            <a:off x="0" y="2471738"/>
            <a:ext cx="7886700" cy="3059112"/>
          </a:xfrm>
        </p:spPr>
      </p:pic>
      <p:grpSp>
        <p:nvGrpSpPr>
          <p:cNvPr id="17" name="Group 16"/>
          <p:cNvGrpSpPr/>
          <p:nvPr/>
        </p:nvGrpSpPr>
        <p:grpSpPr>
          <a:xfrm>
            <a:off x="585366" y="459999"/>
            <a:ext cx="5815433" cy="830997"/>
            <a:chOff x="24080" y="535458"/>
            <a:chExt cx="5815433" cy="830997"/>
          </a:xfrm>
        </p:grpSpPr>
        <p:sp>
          <p:nvSpPr>
            <p:cNvPr id="18" name="TextBox 17"/>
            <p:cNvSpPr txBox="1"/>
            <p:nvPr/>
          </p:nvSpPr>
          <p:spPr>
            <a:xfrm>
              <a:off x="548604" y="535458"/>
              <a:ext cx="5290909" cy="830997"/>
            </a:xfrm>
            <a:prstGeom prst="rect">
              <a:avLst/>
            </a:prstGeom>
            <a:noFill/>
          </p:spPr>
          <p:txBody>
            <a:bodyPr wrap="square" rtlCol="0">
              <a:spAutoFit/>
            </a:bodyPr>
            <a:lstStyle/>
            <a:p>
              <a:pPr>
                <a:buClr>
                  <a:srgbClr val="56C107"/>
                </a:buClr>
              </a:pPr>
              <a:r>
                <a:rPr lang="nl-NL" sz="2400" b="1" dirty="0" smtClean="0">
                  <a:solidFill>
                    <a:srgbClr val="3879A3"/>
                  </a:solidFill>
                </a:rPr>
                <a:t>GHG DATA MANAGEMENT AND MITIGATION FRAMEWORK</a:t>
              </a:r>
              <a:endParaRPr lang="nl-NL" sz="2400" b="1" dirty="0">
                <a:solidFill>
                  <a:srgbClr val="3879A3"/>
                </a:solidFill>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sp>
        <p:nvSpPr>
          <p:cNvPr id="11" name="Text Placeholder 2"/>
          <p:cNvSpPr txBox="1">
            <a:spLocks/>
          </p:cNvSpPr>
          <p:nvPr/>
        </p:nvSpPr>
        <p:spPr>
          <a:xfrm>
            <a:off x="253220" y="1535046"/>
            <a:ext cx="8074124" cy="45945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None/>
            </a:pPr>
            <a:r>
              <a:rPr lang="en-GB" sz="2200" b="1" dirty="0" smtClean="0">
                <a:solidFill>
                  <a:srgbClr val="56C107"/>
                </a:solidFill>
              </a:rPr>
              <a:t>REQUIREMENT: </a:t>
            </a:r>
            <a:r>
              <a:rPr lang="en-US" sz="2200" dirty="0" smtClean="0">
                <a:solidFill>
                  <a:schemeClr val="bg1">
                    <a:lumMod val="50000"/>
                  </a:schemeClr>
                </a:solidFill>
              </a:rPr>
              <a:t>Needs </a:t>
            </a:r>
            <a:r>
              <a:rPr lang="en-US" sz="2200" dirty="0">
                <a:solidFill>
                  <a:schemeClr val="bg1">
                    <a:lumMod val="50000"/>
                  </a:schemeClr>
                </a:solidFill>
              </a:rPr>
              <a:t>data management system for </a:t>
            </a:r>
            <a:r>
              <a:rPr lang="en-US" sz="2200" u="sng" dirty="0">
                <a:solidFill>
                  <a:schemeClr val="bg1">
                    <a:lumMod val="50000"/>
                  </a:schemeClr>
                </a:solidFill>
              </a:rPr>
              <a:t>continuous</a:t>
            </a:r>
            <a:r>
              <a:rPr lang="en-US" sz="2200" dirty="0">
                <a:solidFill>
                  <a:schemeClr val="bg1">
                    <a:lumMod val="50000"/>
                  </a:schemeClr>
                </a:solidFill>
              </a:rPr>
              <a:t> implementation of ECAM tool for</a:t>
            </a:r>
            <a:r>
              <a:rPr lang="en-US" sz="2200" dirty="0" smtClean="0">
                <a:solidFill>
                  <a:schemeClr val="bg1">
                    <a:lumMod val="50000"/>
                  </a:schemeClr>
                </a:solidFill>
              </a:rPr>
              <a:t>:</a:t>
            </a:r>
            <a:endParaRPr lang="nl-NL" sz="2200" dirty="0" smtClean="0">
              <a:solidFill>
                <a:schemeClr val="bg1">
                  <a:lumMod val="50000"/>
                </a:schemeClr>
              </a:solidFill>
            </a:endParaRPr>
          </a:p>
          <a:p>
            <a:pPr marL="0" indent="0">
              <a:buClr>
                <a:srgbClr val="92D050"/>
              </a:buClr>
              <a:buNone/>
            </a:pPr>
            <a:endParaRPr lang="nl-NL" dirty="0" smtClean="0">
              <a:solidFill>
                <a:schemeClr val="bg1">
                  <a:lumMod val="50000"/>
                </a:schemeClr>
              </a:solidFill>
            </a:endParaRPr>
          </a:p>
          <a:p>
            <a:pPr marL="0" indent="0">
              <a:buClr>
                <a:srgbClr val="56C107"/>
              </a:buClr>
              <a:buNone/>
            </a:pPr>
            <a:endParaRPr lang="nl-NL" sz="2400" dirty="0">
              <a:solidFill>
                <a:schemeClr val="bg1">
                  <a:lumMod val="50000"/>
                </a:schemeClr>
              </a:solidFill>
            </a:endParaRPr>
          </a:p>
        </p:txBody>
      </p:sp>
      <p:sp>
        <p:nvSpPr>
          <p:cNvPr id="12" name="Rectangle 11"/>
          <p:cNvSpPr/>
          <p:nvPr/>
        </p:nvSpPr>
        <p:spPr>
          <a:xfrm>
            <a:off x="4659676" y="2023145"/>
            <a:ext cx="4572000" cy="1446550"/>
          </a:xfrm>
          <a:prstGeom prst="rect">
            <a:avLst/>
          </a:prstGeom>
        </p:spPr>
        <p:txBody>
          <a:bodyPr>
            <a:spAutoFit/>
          </a:bodyPr>
          <a:lstStyle/>
          <a:p>
            <a:pPr marL="800100" lvl="1" indent="-342900">
              <a:buClr>
                <a:srgbClr val="92D050"/>
              </a:buClr>
              <a:buFont typeface="Arial" panose="020B0604020202020204" pitchFamily="34" charset="0"/>
              <a:buChar char="•"/>
            </a:pPr>
            <a:r>
              <a:rPr lang="en-US" sz="2200" dirty="0">
                <a:solidFill>
                  <a:schemeClr val="bg1">
                    <a:lumMod val="50000"/>
                  </a:schemeClr>
                </a:solidFill>
              </a:rPr>
              <a:t>GHG assessment</a:t>
            </a:r>
          </a:p>
          <a:p>
            <a:pPr marL="800100" lvl="1" indent="-342900">
              <a:buClr>
                <a:srgbClr val="92D050"/>
              </a:buClr>
              <a:buFont typeface="Arial" panose="020B0604020202020204" pitchFamily="34" charset="0"/>
              <a:buChar char="•"/>
            </a:pPr>
            <a:r>
              <a:rPr lang="en-US" sz="2200" dirty="0">
                <a:solidFill>
                  <a:schemeClr val="bg1">
                    <a:lumMod val="50000"/>
                  </a:schemeClr>
                </a:solidFill>
              </a:rPr>
              <a:t>Opportunities   </a:t>
            </a:r>
            <a:endParaRPr lang="en-US" dirty="0">
              <a:solidFill>
                <a:schemeClr val="bg1">
                  <a:lumMod val="50000"/>
                </a:schemeClr>
              </a:solidFill>
            </a:endParaRPr>
          </a:p>
          <a:p>
            <a:pPr marL="800100" lvl="1" indent="-342900">
              <a:buClr>
                <a:srgbClr val="92D050"/>
              </a:buClr>
              <a:buFont typeface="Arial" panose="020B0604020202020204" pitchFamily="34" charset="0"/>
              <a:buChar char="•"/>
            </a:pPr>
            <a:r>
              <a:rPr lang="en-US" sz="2200" dirty="0">
                <a:solidFill>
                  <a:schemeClr val="bg1">
                    <a:lumMod val="50000"/>
                  </a:schemeClr>
                </a:solidFill>
              </a:rPr>
              <a:t>Monitoring</a:t>
            </a:r>
          </a:p>
          <a:p>
            <a:pPr marL="800100" lvl="1" indent="-342900">
              <a:buClr>
                <a:srgbClr val="92D050"/>
              </a:buClr>
              <a:buFont typeface="Arial" panose="020B0604020202020204" pitchFamily="34" charset="0"/>
              <a:buChar char="•"/>
            </a:pPr>
            <a:r>
              <a:rPr lang="en-US" sz="2200" dirty="0">
                <a:solidFill>
                  <a:schemeClr val="bg1">
                    <a:lumMod val="50000"/>
                  </a:schemeClr>
                </a:solidFill>
              </a:rPr>
              <a:t>Achieving GHG mitigation </a:t>
            </a:r>
            <a:endParaRPr lang="nl-NL" sz="2200" dirty="0">
              <a:solidFill>
                <a:schemeClr val="bg1">
                  <a:lumMod val="50000"/>
                </a:schemeClr>
              </a:solidFill>
            </a:endParaRPr>
          </a:p>
        </p:txBody>
      </p:sp>
      <p:sp>
        <p:nvSpPr>
          <p:cNvPr id="8" name="Rechteck 7"/>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228902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p:cNvSpPr txBox="1">
            <a:spLocks/>
          </p:cNvSpPr>
          <p:nvPr/>
        </p:nvSpPr>
        <p:spPr>
          <a:xfrm>
            <a:off x="457200" y="1806285"/>
            <a:ext cx="8229600" cy="45945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10000"/>
              </a:lnSpc>
              <a:buClr>
                <a:srgbClr val="92D050"/>
              </a:buClr>
              <a:buFont typeface="Arial" panose="020B0604020202020204" pitchFamily="34" charset="0"/>
              <a:buChar char="•"/>
              <a:defRPr/>
            </a:pPr>
            <a:r>
              <a:rPr lang="en-US" sz="2200" dirty="0">
                <a:solidFill>
                  <a:schemeClr val="bg1">
                    <a:lumMod val="50000"/>
                  </a:schemeClr>
                </a:solidFill>
              </a:rPr>
              <a:t>ECAM tool is simple, water utility friendly, and can provide essential decision support </a:t>
            </a:r>
            <a:endParaRPr lang="en-US" sz="2200" dirty="0" smtClean="0">
              <a:solidFill>
                <a:schemeClr val="bg1">
                  <a:lumMod val="50000"/>
                </a:schemeClr>
              </a:solidFill>
            </a:endParaRPr>
          </a:p>
          <a:p>
            <a:pPr marL="0" lvl="0" indent="0">
              <a:lnSpc>
                <a:spcPct val="110000"/>
              </a:lnSpc>
              <a:buClr>
                <a:srgbClr val="92D050"/>
              </a:buClr>
              <a:buNone/>
              <a:defRPr/>
            </a:pPr>
            <a:endParaRPr lang="en-US" sz="2200" dirty="0" smtClean="0">
              <a:solidFill>
                <a:schemeClr val="bg1">
                  <a:lumMod val="50000"/>
                </a:schemeClr>
              </a:solidFill>
            </a:endParaRPr>
          </a:p>
          <a:p>
            <a:pPr lvl="0">
              <a:lnSpc>
                <a:spcPct val="110000"/>
              </a:lnSpc>
              <a:buClr>
                <a:srgbClr val="92D050"/>
              </a:buClr>
              <a:buFont typeface="Arial" panose="020B0604020202020204" pitchFamily="34" charset="0"/>
              <a:buChar char="•"/>
              <a:defRPr/>
            </a:pPr>
            <a:r>
              <a:rPr lang="en-US" sz="2200" dirty="0" smtClean="0">
                <a:solidFill>
                  <a:schemeClr val="bg1">
                    <a:lumMod val="50000"/>
                  </a:schemeClr>
                </a:solidFill>
              </a:rPr>
              <a:t>A </a:t>
            </a:r>
            <a:r>
              <a:rPr lang="en-US" sz="2200" dirty="0">
                <a:solidFill>
                  <a:schemeClr val="bg1">
                    <a:lumMod val="50000"/>
                  </a:schemeClr>
                </a:solidFill>
              </a:rPr>
              <a:t>robust link between tool and utility data is needed </a:t>
            </a:r>
          </a:p>
          <a:p>
            <a:pPr lvl="1">
              <a:buClr>
                <a:srgbClr val="92D050"/>
              </a:buClr>
              <a:defRPr/>
            </a:pPr>
            <a:r>
              <a:rPr lang="es-ES" sz="2200" dirty="0" err="1">
                <a:solidFill>
                  <a:schemeClr val="bg1">
                    <a:lumMod val="50000"/>
                  </a:schemeClr>
                </a:solidFill>
              </a:rPr>
              <a:t>Streamlines</a:t>
            </a:r>
            <a:r>
              <a:rPr lang="es-ES" sz="2200" dirty="0">
                <a:solidFill>
                  <a:schemeClr val="bg1">
                    <a:lumMod val="50000"/>
                  </a:schemeClr>
                </a:solidFill>
              </a:rPr>
              <a:t> data </a:t>
            </a:r>
            <a:r>
              <a:rPr lang="es-ES" sz="2200" dirty="0" err="1">
                <a:solidFill>
                  <a:schemeClr val="bg1">
                    <a:lumMod val="50000"/>
                  </a:schemeClr>
                </a:solidFill>
              </a:rPr>
              <a:t>retrieval</a:t>
            </a:r>
            <a:r>
              <a:rPr lang="es-ES" sz="2200" dirty="0">
                <a:solidFill>
                  <a:schemeClr val="bg1">
                    <a:lumMod val="50000"/>
                  </a:schemeClr>
                </a:solidFill>
              </a:rPr>
              <a:t> and input </a:t>
            </a:r>
            <a:r>
              <a:rPr lang="es-ES" sz="2200" dirty="0" err="1">
                <a:solidFill>
                  <a:schemeClr val="bg1">
                    <a:lumMod val="50000"/>
                  </a:schemeClr>
                </a:solidFill>
              </a:rPr>
              <a:t>for</a:t>
            </a:r>
            <a:r>
              <a:rPr lang="es-ES" sz="2200" dirty="0">
                <a:solidFill>
                  <a:schemeClr val="bg1">
                    <a:lumMod val="50000"/>
                  </a:schemeClr>
                </a:solidFill>
              </a:rPr>
              <a:t> </a:t>
            </a:r>
            <a:r>
              <a:rPr lang="es-ES" sz="2200" dirty="0" err="1">
                <a:solidFill>
                  <a:schemeClr val="bg1">
                    <a:lumMod val="50000"/>
                  </a:schemeClr>
                </a:solidFill>
              </a:rPr>
              <a:t>ongoing</a:t>
            </a:r>
            <a:r>
              <a:rPr lang="es-ES" sz="2200" dirty="0">
                <a:solidFill>
                  <a:schemeClr val="bg1">
                    <a:lumMod val="50000"/>
                  </a:schemeClr>
                </a:solidFill>
              </a:rPr>
              <a:t> GHG </a:t>
            </a:r>
            <a:r>
              <a:rPr lang="es-ES" sz="2200" dirty="0" err="1">
                <a:solidFill>
                  <a:schemeClr val="bg1">
                    <a:lumMod val="50000"/>
                  </a:schemeClr>
                </a:solidFill>
              </a:rPr>
              <a:t>assessment</a:t>
            </a:r>
            <a:r>
              <a:rPr lang="es-ES" sz="2200" dirty="0">
                <a:solidFill>
                  <a:schemeClr val="bg1">
                    <a:lumMod val="50000"/>
                  </a:schemeClr>
                </a:solidFill>
              </a:rPr>
              <a:t> and </a:t>
            </a:r>
            <a:r>
              <a:rPr lang="es-ES" sz="2200" dirty="0" err="1">
                <a:solidFill>
                  <a:schemeClr val="bg1">
                    <a:lumMod val="50000"/>
                  </a:schemeClr>
                </a:solidFill>
              </a:rPr>
              <a:t>mitigation</a:t>
            </a:r>
            <a:r>
              <a:rPr lang="es-ES" sz="2200" dirty="0">
                <a:solidFill>
                  <a:schemeClr val="bg1">
                    <a:lumMod val="50000"/>
                  </a:schemeClr>
                </a:solidFill>
              </a:rPr>
              <a:t> </a:t>
            </a:r>
          </a:p>
          <a:p>
            <a:pPr lvl="1">
              <a:buClr>
                <a:srgbClr val="92D050"/>
              </a:buClr>
              <a:defRPr/>
            </a:pPr>
            <a:r>
              <a:rPr lang="es-ES" sz="2200" dirty="0">
                <a:solidFill>
                  <a:schemeClr val="bg1">
                    <a:lumMod val="50000"/>
                  </a:schemeClr>
                </a:solidFill>
              </a:rPr>
              <a:t>Mutual </a:t>
            </a:r>
            <a:r>
              <a:rPr lang="es-ES" sz="2200" dirty="0" err="1">
                <a:solidFill>
                  <a:schemeClr val="bg1">
                    <a:lumMod val="50000"/>
                  </a:schemeClr>
                </a:solidFill>
              </a:rPr>
              <a:t>benefits</a:t>
            </a:r>
            <a:r>
              <a:rPr lang="es-ES" sz="2200" dirty="0">
                <a:solidFill>
                  <a:schemeClr val="bg1">
                    <a:lumMod val="50000"/>
                  </a:schemeClr>
                </a:solidFill>
              </a:rPr>
              <a:t> </a:t>
            </a:r>
          </a:p>
          <a:p>
            <a:pPr lvl="2">
              <a:buClr>
                <a:srgbClr val="92D050"/>
              </a:buClr>
              <a:defRPr/>
            </a:pPr>
            <a:r>
              <a:rPr lang="es-ES" sz="2200" dirty="0" err="1">
                <a:solidFill>
                  <a:schemeClr val="bg1">
                    <a:lumMod val="50000"/>
                  </a:schemeClr>
                </a:solidFill>
              </a:rPr>
              <a:t>Enhances</a:t>
            </a:r>
            <a:r>
              <a:rPr lang="es-ES" sz="2200" dirty="0">
                <a:solidFill>
                  <a:schemeClr val="bg1">
                    <a:lumMod val="50000"/>
                  </a:schemeClr>
                </a:solidFill>
              </a:rPr>
              <a:t> </a:t>
            </a:r>
            <a:r>
              <a:rPr lang="es-ES" sz="2200" dirty="0" err="1">
                <a:solidFill>
                  <a:schemeClr val="bg1">
                    <a:lumMod val="50000"/>
                  </a:schemeClr>
                </a:solidFill>
              </a:rPr>
              <a:t>overall</a:t>
            </a:r>
            <a:r>
              <a:rPr lang="es-ES" sz="2200" dirty="0">
                <a:solidFill>
                  <a:schemeClr val="bg1">
                    <a:lumMod val="50000"/>
                  </a:schemeClr>
                </a:solidFill>
              </a:rPr>
              <a:t> </a:t>
            </a:r>
            <a:r>
              <a:rPr lang="es-ES" sz="2200" dirty="0" err="1">
                <a:solidFill>
                  <a:schemeClr val="bg1">
                    <a:lumMod val="50000"/>
                  </a:schemeClr>
                </a:solidFill>
              </a:rPr>
              <a:t>utility</a:t>
            </a:r>
            <a:r>
              <a:rPr lang="es-ES" sz="2200" dirty="0">
                <a:solidFill>
                  <a:schemeClr val="bg1">
                    <a:lumMod val="50000"/>
                  </a:schemeClr>
                </a:solidFill>
              </a:rPr>
              <a:t> data </a:t>
            </a:r>
            <a:r>
              <a:rPr lang="es-ES" sz="2200" dirty="0" err="1">
                <a:solidFill>
                  <a:schemeClr val="bg1">
                    <a:lumMod val="50000"/>
                  </a:schemeClr>
                </a:solidFill>
              </a:rPr>
              <a:t>management</a:t>
            </a:r>
            <a:r>
              <a:rPr lang="es-ES" sz="2200" dirty="0">
                <a:solidFill>
                  <a:schemeClr val="bg1">
                    <a:lumMod val="50000"/>
                  </a:schemeClr>
                </a:solidFill>
              </a:rPr>
              <a:t> and </a:t>
            </a:r>
            <a:r>
              <a:rPr lang="es-ES" sz="2200" dirty="0" err="1">
                <a:solidFill>
                  <a:schemeClr val="bg1">
                    <a:lumMod val="50000"/>
                  </a:schemeClr>
                </a:solidFill>
              </a:rPr>
              <a:t>efficiency</a:t>
            </a:r>
            <a:r>
              <a:rPr lang="es-ES" sz="2200" dirty="0">
                <a:solidFill>
                  <a:schemeClr val="bg1">
                    <a:lumMod val="50000"/>
                  </a:schemeClr>
                </a:solidFill>
              </a:rPr>
              <a:t> </a:t>
            </a:r>
          </a:p>
          <a:p>
            <a:pPr lvl="1">
              <a:buClr>
                <a:srgbClr val="92D050"/>
              </a:buClr>
              <a:defRPr/>
            </a:pPr>
            <a:r>
              <a:rPr lang="es-ES" sz="2200" dirty="0" err="1">
                <a:solidFill>
                  <a:schemeClr val="bg1">
                    <a:lumMod val="50000"/>
                  </a:schemeClr>
                </a:solidFill>
              </a:rPr>
              <a:t>Facilitates</a:t>
            </a:r>
            <a:r>
              <a:rPr lang="es-ES" sz="2200" dirty="0">
                <a:solidFill>
                  <a:schemeClr val="bg1">
                    <a:lumMod val="50000"/>
                  </a:schemeClr>
                </a:solidFill>
              </a:rPr>
              <a:t> </a:t>
            </a:r>
            <a:r>
              <a:rPr lang="es-ES" sz="2200" dirty="0" err="1">
                <a:solidFill>
                  <a:schemeClr val="bg1">
                    <a:lumMod val="50000"/>
                  </a:schemeClr>
                </a:solidFill>
              </a:rPr>
              <a:t>success</a:t>
            </a:r>
            <a:r>
              <a:rPr lang="es-ES" sz="2200" dirty="0">
                <a:solidFill>
                  <a:schemeClr val="bg1">
                    <a:lumMod val="50000"/>
                  </a:schemeClr>
                </a:solidFill>
              </a:rPr>
              <a:t>!   </a:t>
            </a:r>
          </a:p>
          <a:p>
            <a:pPr>
              <a:buClr>
                <a:srgbClr val="92D050"/>
              </a:buClr>
              <a:buFont typeface="Arial" panose="020B0604020202020204" pitchFamily="34" charset="0"/>
              <a:buChar char="•"/>
            </a:pPr>
            <a:endParaRPr lang="nl-NL" sz="2200" dirty="0" smtClean="0">
              <a:solidFill>
                <a:schemeClr val="bg1">
                  <a:lumMod val="50000"/>
                </a:schemeClr>
              </a:solidFill>
            </a:endParaRPr>
          </a:p>
          <a:p>
            <a:pPr marL="0" indent="0">
              <a:buClr>
                <a:srgbClr val="92D050"/>
              </a:buClr>
              <a:buNone/>
            </a:pPr>
            <a:endParaRPr lang="nl-NL" sz="2200" dirty="0" smtClean="0">
              <a:solidFill>
                <a:schemeClr val="bg1">
                  <a:lumMod val="50000"/>
                </a:schemeClr>
              </a:solidFill>
            </a:endParaRPr>
          </a:p>
          <a:p>
            <a:pPr marL="0" indent="0">
              <a:buClr>
                <a:srgbClr val="56C107"/>
              </a:buClr>
              <a:buNone/>
            </a:pPr>
            <a:endParaRPr lang="nl-NL" sz="2200" dirty="0">
              <a:solidFill>
                <a:schemeClr val="bg1">
                  <a:lumMod val="50000"/>
                </a:schemeClr>
              </a:solidFill>
            </a:endParaRPr>
          </a:p>
        </p:txBody>
      </p:sp>
      <p:grpSp>
        <p:nvGrpSpPr>
          <p:cNvPr id="13" name="Group 12"/>
          <p:cNvGrpSpPr/>
          <p:nvPr/>
        </p:nvGrpSpPr>
        <p:grpSpPr>
          <a:xfrm>
            <a:off x="585366" y="535458"/>
            <a:ext cx="6385802" cy="461665"/>
            <a:chOff x="24080" y="535458"/>
            <a:chExt cx="6385802" cy="461665"/>
          </a:xfrm>
        </p:grpSpPr>
        <p:sp>
          <p:nvSpPr>
            <p:cNvPr id="15" name="TextBox 14"/>
            <p:cNvSpPr txBox="1"/>
            <p:nvPr/>
          </p:nvSpPr>
          <p:spPr>
            <a:xfrm>
              <a:off x="548604" y="535458"/>
              <a:ext cx="5861278" cy="461665"/>
            </a:xfrm>
            <a:prstGeom prst="rect">
              <a:avLst/>
            </a:prstGeom>
            <a:noFill/>
          </p:spPr>
          <p:txBody>
            <a:bodyPr wrap="square" rtlCol="0">
              <a:spAutoFit/>
            </a:bodyPr>
            <a:lstStyle/>
            <a:p>
              <a:pPr>
                <a:buClr>
                  <a:srgbClr val="56C107"/>
                </a:buClr>
              </a:pPr>
              <a:r>
                <a:rPr lang="en-US" sz="2400" b="1" i="0" u="none" strike="noStrike" spc="0" baseline="0" dirty="0" smtClean="0">
                  <a:solidFill>
                    <a:srgbClr val="3879A3"/>
                  </a:solidFill>
                  <a:latin typeface="Calibri"/>
                  <a:cs typeface="Calibri"/>
                </a:rPr>
                <a:t>ECAM AND THE </a:t>
              </a:r>
              <a:r>
                <a:rPr lang="nl-NL" sz="2400" b="1" dirty="0" err="1" smtClean="0">
                  <a:solidFill>
                    <a:srgbClr val="3879A3"/>
                  </a:solidFill>
                </a:rPr>
                <a:t>WaCCliM</a:t>
              </a:r>
              <a:r>
                <a:rPr lang="nl-NL" sz="2400" b="1" dirty="0" smtClean="0">
                  <a:solidFill>
                    <a:srgbClr val="3879A3"/>
                  </a:solidFill>
                </a:rPr>
                <a:t> ROADMAP</a:t>
              </a:r>
              <a:endParaRPr lang="nl-NL" sz="2400" b="1" dirty="0">
                <a:solidFill>
                  <a:srgbClr val="3879A3"/>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sp>
        <p:nvSpPr>
          <p:cNvPr id="6" name="Rechteck 5"/>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1432130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ext Placeholder 2"/>
          <p:cNvSpPr txBox="1">
            <a:spLocks/>
          </p:cNvSpPr>
          <p:nvPr/>
        </p:nvSpPr>
        <p:spPr>
          <a:xfrm>
            <a:off x="457200" y="1806285"/>
            <a:ext cx="5264590" cy="45945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None/>
            </a:pPr>
            <a:r>
              <a:rPr lang="en-GB" sz="2200" b="1" dirty="0" smtClean="0">
                <a:solidFill>
                  <a:srgbClr val="56C107"/>
                </a:solidFill>
              </a:rPr>
              <a:t>SUMMARY</a:t>
            </a:r>
            <a:endParaRPr lang="nl-NL" sz="2200" b="1" dirty="0">
              <a:solidFill>
                <a:srgbClr val="56C107"/>
              </a:solidFill>
            </a:endParaRPr>
          </a:p>
          <a:p>
            <a:pPr marL="0" indent="0">
              <a:buClr>
                <a:srgbClr val="92D050"/>
              </a:buClr>
              <a:buNone/>
            </a:pPr>
            <a:endParaRPr lang="nl-NL" sz="2000" dirty="0" smtClean="0">
              <a:solidFill>
                <a:schemeClr val="bg1">
                  <a:lumMod val="50000"/>
                </a:schemeClr>
              </a:solidFill>
            </a:endParaRPr>
          </a:p>
          <a:p>
            <a:pPr marL="0" indent="0">
              <a:buClr>
                <a:srgbClr val="92D050"/>
              </a:buClr>
              <a:buNone/>
            </a:pPr>
            <a:endParaRPr lang="nl-NL" sz="2000" dirty="0">
              <a:solidFill>
                <a:schemeClr val="bg1">
                  <a:lumMod val="50000"/>
                </a:schemeClr>
              </a:solidFill>
            </a:endParaRPr>
          </a:p>
          <a:p>
            <a:pPr marL="0" indent="0">
              <a:buClr>
                <a:srgbClr val="92D050"/>
              </a:buClr>
              <a:buNone/>
            </a:pPr>
            <a:endParaRPr lang="nl-NL" sz="2000" dirty="0" smtClean="0">
              <a:solidFill>
                <a:schemeClr val="bg1">
                  <a:lumMod val="50000"/>
                </a:schemeClr>
              </a:solidFill>
            </a:endParaRPr>
          </a:p>
          <a:p>
            <a:pPr marL="0" indent="0">
              <a:buClr>
                <a:srgbClr val="92D050"/>
              </a:buClr>
              <a:buNone/>
            </a:pPr>
            <a:endParaRPr lang="nl-NL" sz="2000" dirty="0">
              <a:solidFill>
                <a:schemeClr val="bg1">
                  <a:lumMod val="50000"/>
                </a:schemeClr>
              </a:solidFill>
            </a:endParaRPr>
          </a:p>
          <a:p>
            <a:pPr marL="0" indent="0">
              <a:buClr>
                <a:srgbClr val="92D050"/>
              </a:buClr>
              <a:buNone/>
            </a:pPr>
            <a:endParaRPr lang="nl-NL" sz="2000" dirty="0" smtClean="0">
              <a:solidFill>
                <a:schemeClr val="bg1">
                  <a:lumMod val="50000"/>
                </a:schemeClr>
              </a:solidFill>
            </a:endParaRPr>
          </a:p>
          <a:p>
            <a:pPr marL="0" indent="0">
              <a:buClr>
                <a:srgbClr val="92D050"/>
              </a:buClr>
              <a:buNone/>
            </a:pPr>
            <a:endParaRPr lang="nl-NL" sz="2000" dirty="0">
              <a:solidFill>
                <a:schemeClr val="bg1">
                  <a:lumMod val="50000"/>
                </a:schemeClr>
              </a:solidFill>
            </a:endParaRPr>
          </a:p>
          <a:p>
            <a:pPr marL="0" indent="0">
              <a:buClr>
                <a:srgbClr val="92D050"/>
              </a:buClr>
              <a:buNone/>
            </a:pPr>
            <a:endParaRPr lang="nl-NL" dirty="0" smtClean="0">
              <a:solidFill>
                <a:schemeClr val="bg1">
                  <a:lumMod val="50000"/>
                </a:schemeClr>
              </a:solidFill>
            </a:endParaRPr>
          </a:p>
          <a:p>
            <a:pPr marL="0" indent="0">
              <a:buClr>
                <a:srgbClr val="56C107"/>
              </a:buClr>
              <a:buNone/>
            </a:pPr>
            <a:endParaRPr lang="nl-NL" sz="2400" dirty="0">
              <a:solidFill>
                <a:schemeClr val="bg1">
                  <a:lumMod val="50000"/>
                </a:schemeClr>
              </a:solidFill>
            </a:endParaRPr>
          </a:p>
        </p:txBody>
      </p:sp>
      <p:pic>
        <p:nvPicPr>
          <p:cNvPr id="8" name="Picture 7"/>
          <p:cNvPicPr>
            <a:picLocks noChangeAspect="1"/>
          </p:cNvPicPr>
          <p:nvPr/>
        </p:nvPicPr>
        <p:blipFill>
          <a:blip r:embed="rId3"/>
          <a:stretch>
            <a:fillRect/>
          </a:stretch>
        </p:blipFill>
        <p:spPr>
          <a:xfrm>
            <a:off x="-172338" y="2975279"/>
            <a:ext cx="9155392" cy="260648"/>
          </a:xfrm>
          <a:prstGeom prst="rect">
            <a:avLst/>
          </a:prstGeom>
        </p:spPr>
      </p:pic>
      <p:grpSp>
        <p:nvGrpSpPr>
          <p:cNvPr id="18" name="Group 17"/>
          <p:cNvGrpSpPr/>
          <p:nvPr/>
        </p:nvGrpSpPr>
        <p:grpSpPr>
          <a:xfrm>
            <a:off x="585366" y="535458"/>
            <a:ext cx="5815433" cy="461665"/>
            <a:chOff x="24080" y="535458"/>
            <a:chExt cx="5815433" cy="461665"/>
          </a:xfrm>
        </p:grpSpPr>
        <p:sp>
          <p:nvSpPr>
            <p:cNvPr id="21" name="TextBox 20"/>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pic>
        <p:nvPicPr>
          <p:cNvPr id="25" name="Picture 24"/>
          <p:cNvPicPr/>
          <p:nvPr/>
        </p:nvPicPr>
        <p:blipFill>
          <a:blip r:embed="rId5"/>
          <a:stretch>
            <a:fillRect/>
          </a:stretch>
        </p:blipFill>
        <p:spPr>
          <a:xfrm>
            <a:off x="-1837006" y="-1176834"/>
            <a:ext cx="1529187" cy="2353667"/>
          </a:xfrm>
          <a:prstGeom prst="rect">
            <a:avLst/>
          </a:prstGeom>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75302"/>
            <a:ext cx="9163028" cy="3266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1079401" y="5656474"/>
            <a:ext cx="7028080" cy="461665"/>
          </a:xfrm>
          <a:prstGeom prst="rect">
            <a:avLst/>
          </a:prstGeom>
          <a:noFill/>
        </p:spPr>
        <p:txBody>
          <a:bodyPr wrap="square" rtlCol="0">
            <a:spAutoFit/>
          </a:bodyPr>
          <a:lstStyle/>
          <a:p>
            <a:r>
              <a:rPr lang="en-US" sz="2400" dirty="0"/>
              <a:t>… to reduce the water, energy and carbon footprints. </a:t>
            </a:r>
          </a:p>
        </p:txBody>
      </p:sp>
      <p:sp>
        <p:nvSpPr>
          <p:cNvPr id="16" name="Rectangle 15">
            <a:extLst>
              <a:ext uri="{FF2B5EF4-FFF2-40B4-BE49-F238E27FC236}">
                <a16:creationId xmlns:a16="http://schemas.microsoft.com/office/drawing/2014/main" xmlns="" id="{B059D45D-1A32-4270-9C02-C0483316A277}"/>
              </a:ext>
            </a:extLst>
          </p:cNvPr>
          <p:cNvSpPr/>
          <p:nvPr/>
        </p:nvSpPr>
        <p:spPr>
          <a:xfrm>
            <a:off x="1806740" y="2736081"/>
            <a:ext cx="3657600" cy="2816258"/>
          </a:xfrm>
          <a:prstGeom prst="rect">
            <a:avLst/>
          </a:prstGeom>
          <a:noFill/>
          <a:ln w="412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xmlns="" id="{4F35846E-A488-4016-839F-999265A7C97C}"/>
              </a:ext>
            </a:extLst>
          </p:cNvPr>
          <p:cNvSpPr txBox="1"/>
          <p:nvPr/>
        </p:nvSpPr>
        <p:spPr>
          <a:xfrm>
            <a:off x="1940554" y="2301184"/>
            <a:ext cx="1103970" cy="461665"/>
          </a:xfrm>
          <a:prstGeom prst="rect">
            <a:avLst/>
          </a:prstGeom>
          <a:noFill/>
        </p:spPr>
        <p:txBody>
          <a:bodyPr wrap="square" rtlCol="0">
            <a:spAutoFit/>
          </a:bodyPr>
          <a:lstStyle/>
          <a:p>
            <a:r>
              <a:rPr lang="en-US" sz="2400" dirty="0"/>
              <a:t>ECAM </a:t>
            </a:r>
          </a:p>
        </p:txBody>
      </p:sp>
      <p:sp>
        <p:nvSpPr>
          <p:cNvPr id="19" name="Rectangle 18">
            <a:extLst>
              <a:ext uri="{FF2B5EF4-FFF2-40B4-BE49-F238E27FC236}">
                <a16:creationId xmlns:a16="http://schemas.microsoft.com/office/drawing/2014/main" xmlns="" id="{F4B0B47E-1487-4064-A7DB-4F1D9B92AFE6}"/>
              </a:ext>
            </a:extLst>
          </p:cNvPr>
          <p:cNvSpPr/>
          <p:nvPr/>
        </p:nvSpPr>
        <p:spPr>
          <a:xfrm>
            <a:off x="7271080" y="2736081"/>
            <a:ext cx="1795103" cy="2816258"/>
          </a:xfrm>
          <a:prstGeom prst="rect">
            <a:avLst/>
          </a:prstGeom>
          <a:noFill/>
          <a:ln w="41275">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xmlns="" id="{F8F80C09-170C-4A2E-90E9-C3D9C528B714}"/>
              </a:ext>
            </a:extLst>
          </p:cNvPr>
          <p:cNvSpPr txBox="1"/>
          <p:nvPr/>
        </p:nvSpPr>
        <p:spPr>
          <a:xfrm>
            <a:off x="8107481" y="2311828"/>
            <a:ext cx="1103970" cy="461665"/>
          </a:xfrm>
          <a:prstGeom prst="rect">
            <a:avLst/>
          </a:prstGeom>
          <a:noFill/>
        </p:spPr>
        <p:txBody>
          <a:bodyPr wrap="square" rtlCol="0">
            <a:spAutoFit/>
          </a:bodyPr>
          <a:lstStyle/>
          <a:p>
            <a:r>
              <a:rPr lang="en-US" sz="2400" dirty="0"/>
              <a:t>ECAM </a:t>
            </a:r>
          </a:p>
        </p:txBody>
      </p:sp>
      <p:sp>
        <p:nvSpPr>
          <p:cNvPr id="14" name="Rechteck 13"/>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1356717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9" grpId="0" animBg="1"/>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57200" y="1806285"/>
            <a:ext cx="8229600" cy="39933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56C107"/>
              </a:buClr>
            </a:pPr>
            <a:r>
              <a:rPr lang="en-GB" sz="2400" dirty="0">
                <a:solidFill>
                  <a:schemeClr val="bg1">
                    <a:lumMod val="50000"/>
                  </a:schemeClr>
                </a:solidFill>
              </a:rPr>
              <a:t>Interrelation of climate change and the water </a:t>
            </a:r>
            <a:r>
              <a:rPr lang="en-GB" sz="2400" dirty="0" smtClean="0">
                <a:solidFill>
                  <a:schemeClr val="bg1">
                    <a:lumMod val="50000"/>
                  </a:schemeClr>
                </a:solidFill>
              </a:rPr>
              <a:t>cycle</a:t>
            </a:r>
          </a:p>
          <a:p>
            <a:pPr marL="0" indent="0">
              <a:buClr>
                <a:srgbClr val="56C107"/>
              </a:buClr>
              <a:buNone/>
            </a:pPr>
            <a:endParaRPr lang="en-GB" sz="1400" dirty="0" smtClean="0">
              <a:solidFill>
                <a:schemeClr val="bg1">
                  <a:lumMod val="50000"/>
                </a:schemeClr>
              </a:solidFill>
            </a:endParaRPr>
          </a:p>
          <a:p>
            <a:pPr>
              <a:buClr>
                <a:srgbClr val="56C107"/>
              </a:buClr>
            </a:pPr>
            <a:r>
              <a:rPr lang="en-GB" sz="2400" dirty="0" smtClean="0">
                <a:solidFill>
                  <a:schemeClr val="bg1">
                    <a:lumMod val="50000"/>
                  </a:schemeClr>
                </a:solidFill>
              </a:rPr>
              <a:t>Sources </a:t>
            </a:r>
            <a:r>
              <a:rPr lang="en-GB" sz="2400" dirty="0">
                <a:solidFill>
                  <a:schemeClr val="bg1">
                    <a:lumMod val="50000"/>
                  </a:schemeClr>
                </a:solidFill>
              </a:rPr>
              <a:t>of GHG within the urban water cycle</a:t>
            </a:r>
          </a:p>
          <a:p>
            <a:pPr marL="0" indent="0" algn="just">
              <a:buClr>
                <a:srgbClr val="56C107"/>
              </a:buClr>
              <a:buNone/>
            </a:pPr>
            <a:endParaRPr lang="de-DE" sz="2000" dirty="0" smtClean="0">
              <a:solidFill>
                <a:srgbClr val="5F5F5F"/>
              </a:solidFill>
            </a:endParaRPr>
          </a:p>
          <a:p>
            <a:pPr marL="0" indent="0">
              <a:buClr>
                <a:srgbClr val="56C107"/>
              </a:buClr>
              <a:buNone/>
            </a:pPr>
            <a:endParaRPr lang="nl-NL" sz="2400" dirty="0">
              <a:solidFill>
                <a:schemeClr val="bg1">
                  <a:lumMod val="50000"/>
                </a:schemeClr>
              </a:solidFill>
            </a:endParaRPr>
          </a:p>
          <a:p>
            <a:pPr lvl="1">
              <a:buClr>
                <a:srgbClr val="56C107"/>
              </a:buClr>
            </a:pPr>
            <a:endParaRPr lang="en-US" sz="1800" dirty="0" smtClean="0">
              <a:solidFill>
                <a:schemeClr val="bg1">
                  <a:lumMod val="50000"/>
                </a:schemeClr>
              </a:solidFill>
              <a:latin typeface="Calibri"/>
              <a:cs typeface="Calibri"/>
            </a:endParaRPr>
          </a:p>
        </p:txBody>
      </p:sp>
      <p:grpSp>
        <p:nvGrpSpPr>
          <p:cNvPr id="11" name="Group 10"/>
          <p:cNvGrpSpPr/>
          <p:nvPr/>
        </p:nvGrpSpPr>
        <p:grpSpPr>
          <a:xfrm>
            <a:off x="578477" y="535458"/>
            <a:ext cx="4103044" cy="505972"/>
            <a:chOff x="162039" y="535458"/>
            <a:chExt cx="4103044" cy="505972"/>
          </a:xfrm>
        </p:grpSpPr>
        <p:sp>
          <p:nvSpPr>
            <p:cNvPr id="12" name="TextBox 11"/>
            <p:cNvSpPr txBox="1"/>
            <p:nvPr/>
          </p:nvSpPr>
          <p:spPr>
            <a:xfrm>
              <a:off x="539552" y="535458"/>
              <a:ext cx="3725531" cy="505972"/>
            </a:xfrm>
            <a:prstGeom prst="rect">
              <a:avLst/>
            </a:prstGeom>
            <a:noFill/>
          </p:spPr>
          <p:txBody>
            <a:bodyPr wrap="square" rtlCol="0">
              <a:spAutoFit/>
            </a:bodyPr>
            <a:lstStyle/>
            <a:p>
              <a:pPr marL="0" algn="l" rtl="0">
                <a:lnSpc>
                  <a:spcPct val="120000"/>
                </a:lnSpc>
                <a:spcBef>
                  <a:spcPts val="100"/>
                </a:spcBef>
                <a:spcAft>
                  <a:spcPts val="100"/>
                </a:spcAft>
              </a:pPr>
              <a:r>
                <a:rPr lang="en-US" sz="2400" b="1" dirty="0" smtClean="0">
                  <a:solidFill>
                    <a:srgbClr val="3879A3"/>
                  </a:solidFill>
                  <a:latin typeface="Calibri"/>
                  <a:cs typeface="Calibri"/>
                </a:rPr>
                <a:t>RECALL</a:t>
              </a:r>
              <a:endParaRPr lang="en-US" sz="3600" dirty="0">
                <a:solidFill>
                  <a:srgbClr val="3879A3"/>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39" y="629361"/>
              <a:ext cx="295161" cy="347724"/>
            </a:xfrm>
            <a:prstGeom prst="rect">
              <a:avLst/>
            </a:prstGeom>
          </p:spPr>
        </p:pic>
      </p:gr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4875" y="3140740"/>
            <a:ext cx="7085609" cy="3357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23821628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57200" y="1806284"/>
            <a:ext cx="8229600" cy="46759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buClr>
                <a:srgbClr val="00AEEF"/>
              </a:buClr>
              <a:buNone/>
              <a:defRPr/>
            </a:pPr>
            <a:endParaRPr lang="en-US" sz="2200" dirty="0">
              <a:solidFill>
                <a:schemeClr val="bg1">
                  <a:lumMod val="50000"/>
                </a:schemeClr>
              </a:solidFill>
            </a:endParaRPr>
          </a:p>
          <a:p>
            <a:pPr marL="0" lvl="0" indent="0">
              <a:buClr>
                <a:srgbClr val="00AEEF"/>
              </a:buClr>
              <a:buNone/>
              <a:defRPr/>
            </a:pPr>
            <a:endParaRPr lang="en-US" sz="2200" dirty="0" smtClean="0">
              <a:solidFill>
                <a:schemeClr val="bg1">
                  <a:lumMod val="50000"/>
                </a:schemeClr>
              </a:solidFill>
              <a:latin typeface="Calibri"/>
              <a:cs typeface="Calibri"/>
            </a:endParaRPr>
          </a:p>
          <a:p>
            <a:pPr marL="0" lvl="0" indent="0">
              <a:buClr>
                <a:srgbClr val="00AEEF"/>
              </a:buClr>
              <a:buNone/>
              <a:defRPr/>
            </a:pPr>
            <a:endParaRPr lang="en-US" sz="2200" dirty="0">
              <a:solidFill>
                <a:schemeClr val="bg1">
                  <a:lumMod val="50000"/>
                </a:schemeClr>
              </a:solidFill>
              <a:latin typeface="Calibri"/>
              <a:cs typeface="Calibri"/>
            </a:endParaRPr>
          </a:p>
          <a:p>
            <a:pPr marL="0" lvl="0" indent="0">
              <a:buClr>
                <a:srgbClr val="00AEEF"/>
              </a:buClr>
              <a:buNone/>
              <a:defRPr/>
            </a:pPr>
            <a:endParaRPr lang="en-US" sz="1800" dirty="0" smtClean="0">
              <a:solidFill>
                <a:schemeClr val="bg1">
                  <a:lumMod val="50000"/>
                </a:schemeClr>
              </a:solidFill>
              <a:latin typeface="Calibri"/>
              <a:cs typeface="Calibri"/>
            </a:endParaRPr>
          </a:p>
        </p:txBody>
      </p:sp>
      <p:sp>
        <p:nvSpPr>
          <p:cNvPr id="11" name="TextBox 10"/>
          <p:cNvSpPr txBox="1"/>
          <p:nvPr/>
        </p:nvSpPr>
        <p:spPr>
          <a:xfrm>
            <a:off x="2735583" y="1806284"/>
            <a:ext cx="3755186" cy="430887"/>
          </a:xfrm>
          <a:prstGeom prst="rect">
            <a:avLst/>
          </a:prstGeom>
          <a:solidFill>
            <a:srgbClr val="ABE1FA"/>
          </a:solidFill>
          <a:ln w="28575">
            <a:solidFill>
              <a:srgbClr val="3879A3"/>
            </a:solidFill>
          </a:ln>
        </p:spPr>
        <p:txBody>
          <a:bodyPr wrap="square" rtlCol="0">
            <a:spAutoFit/>
          </a:bodyPr>
          <a:lstStyle/>
          <a:p>
            <a:r>
              <a:rPr lang="en-US" sz="2200" dirty="0" smtClean="0">
                <a:solidFill>
                  <a:schemeClr val="bg1">
                    <a:lumMod val="50000"/>
                  </a:schemeClr>
                </a:solidFill>
              </a:rPr>
              <a:t>EXERCISE: ROADMAP STEPS</a:t>
            </a:r>
            <a:endParaRPr lang="en-US" sz="2200" dirty="0">
              <a:solidFill>
                <a:schemeClr val="bg1">
                  <a:lumMod val="50000"/>
                </a:schemeClr>
              </a:solidFill>
            </a:endParaRPr>
          </a:p>
        </p:txBody>
      </p:sp>
      <p:sp>
        <p:nvSpPr>
          <p:cNvPr id="16" name="Rounded Rectangle 15"/>
          <p:cNvSpPr/>
          <p:nvPr/>
        </p:nvSpPr>
        <p:spPr>
          <a:xfrm>
            <a:off x="289675" y="2704122"/>
            <a:ext cx="8647002" cy="2248124"/>
          </a:xfrm>
          <a:prstGeom prst="roundRect">
            <a:avLst/>
          </a:prstGeom>
          <a:noFill/>
          <a:ln w="28575">
            <a:solidFill>
              <a:srgbClr val="3879A3"/>
            </a:solidFill>
          </a:ln>
          <a:effectLst>
            <a:outerShdw blurRad="40000" dist="20000" dir="5400000" rotWithShape="0">
              <a:schemeClr val="bg1">
                <a:alpha val="38000"/>
              </a:schemeClr>
            </a:outerShdw>
          </a:effectLst>
        </p:spPr>
        <p:style>
          <a:lnRef idx="1">
            <a:schemeClr val="accent1"/>
          </a:lnRef>
          <a:fillRef idx="2">
            <a:schemeClr val="accent1"/>
          </a:fillRef>
          <a:effectRef idx="1">
            <a:schemeClr val="accent1"/>
          </a:effectRef>
          <a:fontRef idx="minor">
            <a:schemeClr val="dk1"/>
          </a:fontRef>
        </p:style>
        <p:txBody>
          <a:bodyPr rtlCol="0" anchor="ctr"/>
          <a:lstStyle/>
          <a:p>
            <a:endParaRPr lang="en-US" sz="2400" dirty="0" smtClean="0">
              <a:solidFill>
                <a:schemeClr val="bg1">
                  <a:lumMod val="50000"/>
                </a:schemeClr>
              </a:solidFill>
            </a:endParaRPr>
          </a:p>
          <a:p>
            <a:r>
              <a:rPr lang="en-US" sz="2400" dirty="0" smtClean="0">
                <a:solidFill>
                  <a:schemeClr val="bg1">
                    <a:lumMod val="50000"/>
                  </a:schemeClr>
                </a:solidFill>
              </a:rPr>
              <a:t>Note </a:t>
            </a:r>
            <a:r>
              <a:rPr lang="en-US" sz="2400" dirty="0">
                <a:solidFill>
                  <a:schemeClr val="bg1">
                    <a:lumMod val="50000"/>
                  </a:schemeClr>
                </a:solidFill>
              </a:rPr>
              <a:t>down and discuss  the following:</a:t>
            </a:r>
          </a:p>
          <a:p>
            <a:endParaRPr lang="en-US" sz="2400" dirty="0">
              <a:solidFill>
                <a:schemeClr val="bg1">
                  <a:lumMod val="50000"/>
                </a:schemeClr>
              </a:solidFill>
            </a:endParaRPr>
          </a:p>
          <a:p>
            <a:pPr marL="285750" lvl="0" indent="-285750">
              <a:buClr>
                <a:schemeClr val="bg1">
                  <a:lumMod val="50000"/>
                </a:schemeClr>
              </a:buClr>
              <a:buFont typeface="Arial" panose="020B0604020202020204" pitchFamily="34" charset="0"/>
              <a:buChar char="•"/>
              <a:defRPr/>
            </a:pPr>
            <a:r>
              <a:rPr lang="en-US" sz="2400" dirty="0">
                <a:solidFill>
                  <a:schemeClr val="bg1">
                    <a:lumMod val="50000"/>
                  </a:schemeClr>
                </a:solidFill>
              </a:rPr>
              <a:t>Specify the purpose of each roadmap step</a:t>
            </a:r>
          </a:p>
          <a:p>
            <a:pPr marL="285750" lvl="0" indent="-285750">
              <a:buClr>
                <a:schemeClr val="bg1">
                  <a:lumMod val="50000"/>
                </a:schemeClr>
              </a:buClr>
              <a:buFont typeface="Arial" panose="020B0604020202020204" pitchFamily="34" charset="0"/>
              <a:buChar char="•"/>
              <a:defRPr/>
            </a:pPr>
            <a:r>
              <a:rPr lang="en-US" sz="2400" dirty="0">
                <a:solidFill>
                  <a:schemeClr val="bg1">
                    <a:lumMod val="50000"/>
                  </a:schemeClr>
                </a:solidFill>
              </a:rPr>
              <a:t>What is needed for continuous implementation of ECAM tool and Roadmap?</a:t>
            </a:r>
            <a:r>
              <a:rPr lang="pt-PT" sz="2400" dirty="0">
                <a:solidFill>
                  <a:schemeClr val="bg1">
                    <a:lumMod val="50000"/>
                  </a:schemeClr>
                </a:solidFill>
              </a:rPr>
              <a:t> </a:t>
            </a:r>
            <a:endParaRPr lang="nl-NL" sz="2400" dirty="0">
              <a:solidFill>
                <a:schemeClr val="bg1">
                  <a:lumMod val="50000"/>
                </a:schemeClr>
              </a:solidFill>
            </a:endParaRPr>
          </a:p>
          <a:p>
            <a:endParaRPr lang="en-US" sz="2400" dirty="0">
              <a:solidFill>
                <a:schemeClr val="bg1">
                  <a:lumMod val="50000"/>
                </a:schemeClr>
              </a:solidFill>
            </a:endParaRPr>
          </a:p>
        </p:txBody>
      </p:sp>
      <p:grpSp>
        <p:nvGrpSpPr>
          <p:cNvPr id="13" name="Group 12"/>
          <p:cNvGrpSpPr/>
          <p:nvPr/>
        </p:nvGrpSpPr>
        <p:grpSpPr>
          <a:xfrm>
            <a:off x="595138" y="496906"/>
            <a:ext cx="4104492" cy="535531"/>
            <a:chOff x="223965" y="496906"/>
            <a:chExt cx="4104492" cy="535531"/>
          </a:xfrm>
        </p:grpSpPr>
        <p:sp>
          <p:nvSpPr>
            <p:cNvPr id="14" name="TextBox 13"/>
            <p:cNvSpPr txBox="1"/>
            <p:nvPr/>
          </p:nvSpPr>
          <p:spPr>
            <a:xfrm>
              <a:off x="602926" y="496906"/>
              <a:ext cx="3725531" cy="535531"/>
            </a:xfrm>
            <a:prstGeom prst="rect">
              <a:avLst/>
            </a:prstGeom>
            <a:noFill/>
          </p:spPr>
          <p:txBody>
            <a:bodyPr wrap="square" rtlCol="0">
              <a:spAutoFit/>
            </a:bodyPr>
            <a:lstStyle/>
            <a:p>
              <a:pPr marL="0" algn="l" rtl="0">
                <a:lnSpc>
                  <a:spcPct val="120000"/>
                </a:lnSpc>
                <a:spcBef>
                  <a:spcPts val="100"/>
                </a:spcBef>
                <a:spcAft>
                  <a:spcPts val="100"/>
                </a:spcAft>
              </a:pPr>
              <a:r>
                <a:rPr lang="en-US" sz="2400" b="1" i="0" u="none" strike="noStrike" spc="0" baseline="0" dirty="0" smtClean="0">
                  <a:solidFill>
                    <a:srgbClr val="3879A3"/>
                  </a:solidFill>
                  <a:latin typeface="Calibri"/>
                  <a:cs typeface="Calibri"/>
                </a:rPr>
                <a:t>LEARNING</a:t>
              </a:r>
              <a:r>
                <a:rPr lang="en-US" sz="2400" b="1" i="0" u="none" strike="noStrike" spc="0" dirty="0" smtClean="0">
                  <a:solidFill>
                    <a:srgbClr val="3879A3"/>
                  </a:solidFill>
                  <a:latin typeface="Calibri"/>
                  <a:cs typeface="Calibri"/>
                </a:rPr>
                <a:t> EXERCISE</a:t>
              </a:r>
              <a:endParaRPr lang="en-US" sz="3600" dirty="0">
                <a:solidFill>
                  <a:srgbClr val="3879A3"/>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965" y="545040"/>
              <a:ext cx="315587" cy="439263"/>
            </a:xfrm>
            <a:prstGeom prst="rect">
              <a:avLst/>
            </a:prstGeom>
          </p:spPr>
        </p:pic>
      </p:grpSp>
      <p:sp>
        <p:nvSpPr>
          <p:cNvPr id="8" name="Rechteck 7"/>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2884298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57200" y="1806284"/>
            <a:ext cx="8229600" cy="46759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Clr>
                <a:srgbClr val="92D050"/>
              </a:buClr>
              <a:defRPr/>
            </a:pPr>
            <a:r>
              <a:rPr lang="en-US" sz="2200" dirty="0">
                <a:solidFill>
                  <a:schemeClr val="bg1">
                    <a:lumMod val="50000"/>
                  </a:schemeClr>
                </a:solidFill>
              </a:rPr>
              <a:t>Main steps of </a:t>
            </a:r>
            <a:r>
              <a:rPr lang="en-US" sz="2200" dirty="0" err="1">
                <a:solidFill>
                  <a:schemeClr val="bg1">
                    <a:lumMod val="50000"/>
                  </a:schemeClr>
                </a:solidFill>
              </a:rPr>
              <a:t>WaCCliM</a:t>
            </a:r>
            <a:r>
              <a:rPr lang="en-US" sz="2200" dirty="0">
                <a:solidFill>
                  <a:schemeClr val="bg1">
                    <a:lumMod val="50000"/>
                  </a:schemeClr>
                </a:solidFill>
              </a:rPr>
              <a:t> </a:t>
            </a:r>
            <a:r>
              <a:rPr lang="en-US" sz="2200" dirty="0" smtClean="0">
                <a:solidFill>
                  <a:schemeClr val="bg1">
                    <a:lumMod val="50000"/>
                  </a:schemeClr>
                </a:solidFill>
              </a:rPr>
              <a:t>Roadmap</a:t>
            </a:r>
          </a:p>
          <a:p>
            <a:pPr lvl="0">
              <a:buClr>
                <a:srgbClr val="92D050"/>
              </a:buClr>
              <a:defRPr/>
            </a:pPr>
            <a:endParaRPr lang="en-US" sz="2200" dirty="0">
              <a:solidFill>
                <a:schemeClr val="bg1">
                  <a:lumMod val="50000"/>
                </a:schemeClr>
              </a:solidFill>
            </a:endParaRPr>
          </a:p>
          <a:p>
            <a:pPr>
              <a:buClr>
                <a:srgbClr val="92D050"/>
              </a:buClr>
              <a:defRPr/>
            </a:pPr>
            <a:r>
              <a:rPr lang="en-US" sz="2200" dirty="0">
                <a:solidFill>
                  <a:schemeClr val="bg1">
                    <a:lumMod val="50000"/>
                  </a:schemeClr>
                </a:solidFill>
              </a:rPr>
              <a:t>Prerequisites for successful Implementation of </a:t>
            </a:r>
            <a:r>
              <a:rPr lang="en-US" sz="2200" dirty="0" smtClean="0">
                <a:solidFill>
                  <a:schemeClr val="bg1">
                    <a:lumMod val="50000"/>
                  </a:schemeClr>
                </a:solidFill>
              </a:rPr>
              <a:t>WaCCliM </a:t>
            </a:r>
            <a:r>
              <a:rPr lang="en-US" sz="2200" dirty="0">
                <a:solidFill>
                  <a:schemeClr val="bg1">
                    <a:lumMod val="50000"/>
                  </a:schemeClr>
                </a:solidFill>
              </a:rPr>
              <a:t>and Roadmap </a:t>
            </a:r>
          </a:p>
          <a:p>
            <a:pPr marL="0" lvl="0" indent="0">
              <a:buClr>
                <a:srgbClr val="00AEEF"/>
              </a:buClr>
              <a:buNone/>
              <a:defRPr/>
            </a:pPr>
            <a:endParaRPr lang="nl-NL" sz="2200" dirty="0">
              <a:solidFill>
                <a:srgbClr val="00B0F0"/>
              </a:solidFill>
            </a:endParaRPr>
          </a:p>
        </p:txBody>
      </p:sp>
      <p:grpSp>
        <p:nvGrpSpPr>
          <p:cNvPr id="12" name="Group 11"/>
          <p:cNvGrpSpPr/>
          <p:nvPr/>
        </p:nvGrpSpPr>
        <p:grpSpPr>
          <a:xfrm>
            <a:off x="588605" y="541974"/>
            <a:ext cx="4204130" cy="505972"/>
            <a:chOff x="162805" y="535457"/>
            <a:chExt cx="4204130" cy="505972"/>
          </a:xfrm>
        </p:grpSpPr>
        <p:sp>
          <p:nvSpPr>
            <p:cNvPr id="13" name="TextBox 12"/>
            <p:cNvSpPr txBox="1"/>
            <p:nvPr/>
          </p:nvSpPr>
          <p:spPr>
            <a:xfrm>
              <a:off x="641404" y="535457"/>
              <a:ext cx="3725531" cy="505972"/>
            </a:xfrm>
            <a:prstGeom prst="rect">
              <a:avLst/>
            </a:prstGeom>
            <a:noFill/>
          </p:spPr>
          <p:txBody>
            <a:bodyPr wrap="square" rtlCol="0">
              <a:spAutoFit/>
            </a:bodyPr>
            <a:lstStyle/>
            <a:p>
              <a:pPr marL="0" algn="l" rtl="0">
                <a:lnSpc>
                  <a:spcPct val="120000"/>
                </a:lnSpc>
                <a:spcBef>
                  <a:spcPts val="100"/>
                </a:spcBef>
                <a:spcAft>
                  <a:spcPts val="100"/>
                </a:spcAft>
              </a:pPr>
              <a:r>
                <a:rPr lang="en-US" sz="2400" b="1" i="0" u="none" strike="noStrike" spc="0" baseline="0" dirty="0" smtClean="0">
                  <a:solidFill>
                    <a:srgbClr val="3879A3"/>
                  </a:solidFill>
                  <a:latin typeface="Calibri"/>
                  <a:cs typeface="Calibri"/>
                </a:rPr>
                <a:t>RECAP</a:t>
              </a:r>
              <a:endParaRPr lang="en-US" sz="3600" dirty="0">
                <a:solidFill>
                  <a:srgbClr val="3879A3"/>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05" y="615157"/>
              <a:ext cx="380220" cy="376132"/>
            </a:xfrm>
            <a:prstGeom prst="rect">
              <a:avLst/>
            </a:prstGeom>
          </p:spPr>
        </p:pic>
      </p:grpSp>
      <p:sp>
        <p:nvSpPr>
          <p:cNvPr id="6" name="Rechteck 5"/>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4294392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extBox 8"/>
          <p:cNvSpPr txBox="1"/>
          <p:nvPr/>
        </p:nvSpPr>
        <p:spPr>
          <a:xfrm>
            <a:off x="539552" y="535458"/>
            <a:ext cx="3725531" cy="505972"/>
          </a:xfrm>
          <a:prstGeom prst="rect">
            <a:avLst/>
          </a:prstGeom>
          <a:noFill/>
        </p:spPr>
        <p:txBody>
          <a:bodyPr wrap="square" rtlCol="0">
            <a:spAutoFit/>
          </a:bodyPr>
          <a:lstStyle/>
          <a:p>
            <a:pPr marL="0" algn="l" rtl="0">
              <a:lnSpc>
                <a:spcPct val="120000"/>
              </a:lnSpc>
              <a:spcBef>
                <a:spcPts val="100"/>
              </a:spcBef>
              <a:spcAft>
                <a:spcPts val="100"/>
              </a:spcAft>
            </a:pPr>
            <a:r>
              <a:rPr lang="en-US" sz="2400" b="1" dirty="0" smtClean="0">
                <a:solidFill>
                  <a:srgbClr val="3879A3"/>
                </a:solidFill>
                <a:latin typeface="Calibri"/>
                <a:cs typeface="Calibri"/>
              </a:rPr>
              <a:t>REFERENCES</a:t>
            </a:r>
            <a:endParaRPr lang="en-US" sz="3600" dirty="0">
              <a:solidFill>
                <a:srgbClr val="3879A3"/>
              </a:solidFill>
            </a:endParaRPr>
          </a:p>
        </p:txBody>
      </p:sp>
      <p:sp>
        <p:nvSpPr>
          <p:cNvPr id="4" name="Text Placeholder 2"/>
          <p:cNvSpPr txBox="1">
            <a:spLocks/>
          </p:cNvSpPr>
          <p:nvPr/>
        </p:nvSpPr>
        <p:spPr>
          <a:xfrm>
            <a:off x="457200" y="1806284"/>
            <a:ext cx="8229600" cy="467599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92D050"/>
              </a:buClr>
              <a:buNone/>
            </a:pPr>
            <a:r>
              <a:rPr lang="nl-NL" sz="2200" dirty="0" smtClean="0">
                <a:solidFill>
                  <a:schemeClr val="bg1">
                    <a:lumMod val="50000"/>
                  </a:schemeClr>
                </a:solidFill>
              </a:rPr>
              <a:t>Coming soon:</a:t>
            </a:r>
          </a:p>
          <a:p>
            <a:pPr>
              <a:buClr>
                <a:srgbClr val="92D050"/>
              </a:buClr>
            </a:pPr>
            <a:r>
              <a:rPr lang="nl-NL" sz="2200" dirty="0" smtClean="0">
                <a:solidFill>
                  <a:schemeClr val="bg1">
                    <a:lumMod val="50000"/>
                  </a:schemeClr>
                </a:solidFill>
              </a:rPr>
              <a:t>Further </a:t>
            </a:r>
            <a:r>
              <a:rPr lang="nl-NL" sz="2200" dirty="0">
                <a:solidFill>
                  <a:schemeClr val="bg1">
                    <a:lumMod val="50000"/>
                  </a:schemeClr>
                </a:solidFill>
              </a:rPr>
              <a:t>information on data </a:t>
            </a:r>
            <a:r>
              <a:rPr lang="nl-NL" sz="2200" dirty="0" smtClean="0">
                <a:solidFill>
                  <a:schemeClr val="bg1">
                    <a:lumMod val="50000"/>
                  </a:schemeClr>
                </a:solidFill>
              </a:rPr>
              <a:t>management</a:t>
            </a:r>
            <a:endParaRPr lang="en-US" sz="2000" dirty="0">
              <a:solidFill>
                <a:schemeClr val="bg1">
                  <a:lumMod val="50000"/>
                </a:schemeClr>
              </a:solidFill>
            </a:endParaRPr>
          </a:p>
        </p:txBody>
      </p:sp>
      <p:sp>
        <p:nvSpPr>
          <p:cNvPr id="5" name="Rechteck 4"/>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386748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457200" y="1806285"/>
            <a:ext cx="8229600" cy="39933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56C107"/>
              </a:buClr>
              <a:buFont typeface="Arial" panose="020B0604020202020204" pitchFamily="34" charset="0"/>
              <a:buChar char="•"/>
            </a:pPr>
            <a:r>
              <a:rPr lang="en-AU" sz="2400" dirty="0">
                <a:solidFill>
                  <a:schemeClr val="bg1">
                    <a:lumMod val="50000"/>
                  </a:schemeClr>
                </a:solidFill>
              </a:rPr>
              <a:t>Learn how utilities can become carbon neutral following the </a:t>
            </a:r>
            <a:r>
              <a:rPr lang="en-AU" sz="2400" dirty="0" err="1">
                <a:solidFill>
                  <a:schemeClr val="bg1">
                    <a:lumMod val="50000"/>
                  </a:schemeClr>
                </a:solidFill>
              </a:rPr>
              <a:t>WaCCliM</a:t>
            </a:r>
            <a:r>
              <a:rPr lang="en-AU" sz="2400" dirty="0">
                <a:solidFill>
                  <a:schemeClr val="bg1">
                    <a:lumMod val="50000"/>
                  </a:schemeClr>
                </a:solidFill>
              </a:rPr>
              <a:t> Roadmap. </a:t>
            </a:r>
            <a:endParaRPr lang="en-AU" sz="2400" dirty="0" smtClean="0">
              <a:solidFill>
                <a:schemeClr val="bg1">
                  <a:lumMod val="50000"/>
                </a:schemeClr>
              </a:solidFill>
            </a:endParaRPr>
          </a:p>
          <a:p>
            <a:pPr marL="0" indent="0">
              <a:buClr>
                <a:srgbClr val="56C107"/>
              </a:buClr>
              <a:buNone/>
            </a:pPr>
            <a:r>
              <a:rPr lang="en-AU" sz="2400" dirty="0" smtClean="0">
                <a:solidFill>
                  <a:schemeClr val="bg1">
                    <a:lumMod val="50000"/>
                  </a:schemeClr>
                </a:solidFill>
              </a:rPr>
              <a:t> </a:t>
            </a:r>
          </a:p>
          <a:p>
            <a:pPr>
              <a:buClr>
                <a:srgbClr val="56C107"/>
              </a:buClr>
              <a:buFont typeface="Arial" panose="020B0604020202020204" pitchFamily="34" charset="0"/>
              <a:buChar char="•"/>
            </a:pPr>
            <a:r>
              <a:rPr lang="en-AU" sz="2400" dirty="0" smtClean="0">
                <a:solidFill>
                  <a:schemeClr val="bg1">
                    <a:lumMod val="50000"/>
                  </a:schemeClr>
                </a:solidFill>
              </a:rPr>
              <a:t>State </a:t>
            </a:r>
            <a:r>
              <a:rPr lang="en-AU" sz="2400" dirty="0">
                <a:solidFill>
                  <a:schemeClr val="bg1">
                    <a:lumMod val="50000"/>
                  </a:schemeClr>
                </a:solidFill>
              </a:rPr>
              <a:t>the purpose of each step of the Roadmap and how the step can be implemented</a:t>
            </a:r>
          </a:p>
          <a:p>
            <a:pPr marL="0" indent="0" algn="just">
              <a:buClr>
                <a:srgbClr val="56C107"/>
              </a:buClr>
              <a:buNone/>
            </a:pPr>
            <a:endParaRPr lang="nl-NL" sz="2000" dirty="0">
              <a:solidFill>
                <a:schemeClr val="bg1">
                  <a:lumMod val="50000"/>
                </a:schemeClr>
              </a:solidFill>
            </a:endParaRPr>
          </a:p>
          <a:p>
            <a:pPr>
              <a:buClr>
                <a:srgbClr val="56C107"/>
              </a:buClr>
            </a:pPr>
            <a:endParaRPr lang="nl-NL" sz="2400" dirty="0">
              <a:solidFill>
                <a:schemeClr val="bg1">
                  <a:lumMod val="50000"/>
                </a:schemeClr>
              </a:solidFill>
            </a:endParaRPr>
          </a:p>
          <a:p>
            <a:pPr lvl="1">
              <a:buClr>
                <a:srgbClr val="56C107"/>
              </a:buClr>
            </a:pPr>
            <a:endParaRPr lang="en-US" sz="1800" dirty="0" smtClean="0">
              <a:solidFill>
                <a:schemeClr val="bg1">
                  <a:lumMod val="50000"/>
                </a:schemeClr>
              </a:solidFill>
              <a:latin typeface="Calibri"/>
              <a:cs typeface="Calibri"/>
            </a:endParaRPr>
          </a:p>
        </p:txBody>
      </p:sp>
      <p:grpSp>
        <p:nvGrpSpPr>
          <p:cNvPr id="12" name="Group 11"/>
          <p:cNvGrpSpPr/>
          <p:nvPr/>
        </p:nvGrpSpPr>
        <p:grpSpPr>
          <a:xfrm>
            <a:off x="553231" y="535458"/>
            <a:ext cx="4137343" cy="535531"/>
            <a:chOff x="127740" y="535458"/>
            <a:chExt cx="4137343" cy="535531"/>
          </a:xfrm>
        </p:grpSpPr>
        <p:sp>
          <p:nvSpPr>
            <p:cNvPr id="13" name="TextBox 12"/>
            <p:cNvSpPr txBox="1"/>
            <p:nvPr/>
          </p:nvSpPr>
          <p:spPr>
            <a:xfrm>
              <a:off x="539552" y="535458"/>
              <a:ext cx="3725531" cy="535531"/>
            </a:xfrm>
            <a:prstGeom prst="rect">
              <a:avLst/>
            </a:prstGeom>
            <a:noFill/>
          </p:spPr>
          <p:txBody>
            <a:bodyPr wrap="square" rtlCol="0">
              <a:spAutoFit/>
            </a:bodyPr>
            <a:lstStyle/>
            <a:p>
              <a:pPr marL="0" algn="l" rtl="0">
                <a:lnSpc>
                  <a:spcPct val="120000"/>
                </a:lnSpc>
                <a:spcBef>
                  <a:spcPts val="100"/>
                </a:spcBef>
                <a:spcAft>
                  <a:spcPts val="100"/>
                </a:spcAft>
              </a:pPr>
              <a:r>
                <a:rPr lang="en-US" sz="2400" b="1" dirty="0" smtClean="0">
                  <a:solidFill>
                    <a:srgbClr val="3879A3"/>
                  </a:solidFill>
                  <a:latin typeface="Calibri"/>
                  <a:cs typeface="Calibri"/>
                </a:rPr>
                <a:t>LEARNING OBJECTIVES</a:t>
              </a:r>
              <a:endParaRPr lang="en-US" sz="3600" dirty="0">
                <a:solidFill>
                  <a:srgbClr val="3879A3"/>
                </a:solidFill>
              </a:endParaRP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40" y="607726"/>
              <a:ext cx="369859" cy="390994"/>
            </a:xfrm>
            <a:prstGeom prst="rect">
              <a:avLst/>
            </a:prstGeom>
          </p:spPr>
        </p:pic>
      </p:grpSp>
      <p:sp>
        <p:nvSpPr>
          <p:cNvPr id="6" name="Rechteck 5"/>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11666415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C:\Users\porro\AppData\Local\Microsoft\Windows\Temporary Internet Files\Content.IE5\X6REP5BX\Flying Puzzle Piec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063" y="1535046"/>
            <a:ext cx="6626225"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2"/>
          <p:cNvSpPr txBox="1">
            <a:spLocks noChangeArrowheads="1"/>
          </p:cNvSpPr>
          <p:nvPr/>
        </p:nvSpPr>
        <p:spPr bwMode="auto">
          <a:xfrm rot="4332036">
            <a:off x="2091124" y="4006534"/>
            <a:ext cx="14353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US" altLang="en-US" sz="1600" b="1" u="none" dirty="0"/>
              <a:t>Water Utility </a:t>
            </a:r>
          </a:p>
        </p:txBody>
      </p:sp>
      <p:sp>
        <p:nvSpPr>
          <p:cNvPr id="17" name="TextBox 23"/>
          <p:cNvSpPr txBox="1">
            <a:spLocks noChangeArrowheads="1"/>
          </p:cNvSpPr>
          <p:nvPr/>
        </p:nvSpPr>
        <p:spPr bwMode="auto">
          <a:xfrm rot="20407755">
            <a:off x="1932232" y="2470009"/>
            <a:ext cx="68640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US" altLang="en-US" sz="1600" b="1" u="none" dirty="0"/>
              <a:t>Data </a:t>
            </a:r>
          </a:p>
        </p:txBody>
      </p:sp>
      <p:sp>
        <p:nvSpPr>
          <p:cNvPr id="18" name="TextBox 24"/>
          <p:cNvSpPr txBox="1">
            <a:spLocks noChangeArrowheads="1"/>
          </p:cNvSpPr>
          <p:nvPr/>
        </p:nvSpPr>
        <p:spPr bwMode="auto">
          <a:xfrm rot="1987142">
            <a:off x="4564358" y="4424472"/>
            <a:ext cx="17395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US" altLang="en-US" sz="1600" b="1" u="none" dirty="0"/>
              <a:t>GHG Mitigation </a:t>
            </a:r>
          </a:p>
        </p:txBody>
      </p:sp>
      <p:sp>
        <p:nvSpPr>
          <p:cNvPr id="19" name="TextBox 25"/>
          <p:cNvSpPr txBox="1">
            <a:spLocks noChangeArrowheads="1"/>
          </p:cNvSpPr>
          <p:nvPr/>
        </p:nvSpPr>
        <p:spPr bwMode="auto">
          <a:xfrm rot="5877195">
            <a:off x="4756009" y="2552662"/>
            <a:ext cx="84350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US" altLang="en-US" sz="1050" b="1" u="none" dirty="0"/>
              <a:t>Savings/€</a:t>
            </a:r>
          </a:p>
        </p:txBody>
      </p:sp>
      <p:sp>
        <p:nvSpPr>
          <p:cNvPr id="20" name="TextBox 27"/>
          <p:cNvSpPr txBox="1">
            <a:spLocks noChangeArrowheads="1"/>
          </p:cNvSpPr>
          <p:nvPr/>
        </p:nvSpPr>
        <p:spPr bwMode="auto">
          <a:xfrm rot="1544983">
            <a:off x="3458478" y="3075706"/>
            <a:ext cx="7873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US" altLang="en-US" sz="1600" b="1" u="none" dirty="0"/>
              <a:t>ECAM</a:t>
            </a:r>
          </a:p>
        </p:txBody>
      </p:sp>
      <p:sp>
        <p:nvSpPr>
          <p:cNvPr id="21" name="TextBox 23"/>
          <p:cNvSpPr txBox="1">
            <a:spLocks noChangeArrowheads="1"/>
          </p:cNvSpPr>
          <p:nvPr/>
        </p:nvSpPr>
        <p:spPr bwMode="auto">
          <a:xfrm rot="17640135">
            <a:off x="3204155" y="2174061"/>
            <a:ext cx="6303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US" altLang="en-US" sz="1400" b="1" u="none" dirty="0"/>
              <a:t>Data</a:t>
            </a:r>
            <a:r>
              <a:rPr lang="en-US" altLang="en-US" sz="1600" b="1" u="none" dirty="0"/>
              <a:t> </a:t>
            </a:r>
          </a:p>
        </p:txBody>
      </p:sp>
      <p:sp>
        <p:nvSpPr>
          <p:cNvPr id="22" name="TextBox 23"/>
          <p:cNvSpPr txBox="1">
            <a:spLocks noChangeArrowheads="1"/>
          </p:cNvSpPr>
          <p:nvPr/>
        </p:nvSpPr>
        <p:spPr bwMode="auto">
          <a:xfrm rot="1550052">
            <a:off x="6043479" y="2706700"/>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ca-ES" altLang="en-US" sz="1600" b="1" dirty="0" err="1"/>
              <a:t>Financing</a:t>
            </a:r>
            <a:r>
              <a:rPr lang="ca-ES" altLang="en-US" sz="1600" b="1" dirty="0"/>
              <a:t> </a:t>
            </a:r>
            <a:endParaRPr lang="en-US" altLang="en-US" sz="1600" b="1" u="none" dirty="0"/>
          </a:p>
        </p:txBody>
      </p:sp>
      <p:sp>
        <p:nvSpPr>
          <p:cNvPr id="23" name="TextBox 23"/>
          <p:cNvSpPr txBox="1">
            <a:spLocks noChangeArrowheads="1"/>
          </p:cNvSpPr>
          <p:nvPr/>
        </p:nvSpPr>
        <p:spPr bwMode="auto">
          <a:xfrm rot="3064307">
            <a:off x="4292519" y="2575625"/>
            <a:ext cx="4667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ea typeface="ヒラギノ角ゴ Pro W3"/>
                <a:cs typeface="ヒラギノ角ゴ Pro W3"/>
              </a:defRPr>
            </a:lvl1pPr>
            <a:lvl2pPr marL="742950" indent="-285750" eaLnBrk="0" hangingPunct="0">
              <a:spcBef>
                <a:spcPct val="20000"/>
              </a:spcBef>
              <a:buChar char="–"/>
              <a:defRPr sz="2800">
                <a:solidFill>
                  <a:schemeClr val="tx1"/>
                </a:solidFill>
                <a:latin typeface="Arial" panose="020B0604020202020204" pitchFamily="34" charset="0"/>
                <a:ea typeface="ヒラギノ角ゴ Pro W3"/>
                <a:cs typeface="ヒラギノ角ゴ Pro W3"/>
              </a:defRPr>
            </a:lvl2pPr>
            <a:lvl3pPr marL="1143000" indent="-228600" eaLnBrk="0" hangingPunct="0">
              <a:spcBef>
                <a:spcPct val="20000"/>
              </a:spcBef>
              <a:buChar char="•"/>
              <a:defRPr sz="2400">
                <a:solidFill>
                  <a:schemeClr val="tx1"/>
                </a:solidFill>
                <a:latin typeface="Arial" panose="020B0604020202020204" pitchFamily="34" charset="0"/>
                <a:ea typeface="ヒラギノ角ゴ Pro W3"/>
                <a:cs typeface="ヒラギノ角ゴ Pro W3"/>
              </a:defRPr>
            </a:lvl3pPr>
            <a:lvl4pPr marL="16002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4pPr>
            <a:lvl5pPr marL="2057400" indent="-228600" eaLnBrk="0" hangingPunct="0">
              <a:spcBef>
                <a:spcPct val="20000"/>
              </a:spcBef>
              <a:buChar char="»"/>
              <a:defRPr sz="20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ヒラギノ角ゴ Pro W3"/>
                <a:cs typeface="ヒラギノ角ゴ Pro W3"/>
              </a:defRPr>
            </a:lvl9pPr>
          </a:lstStyle>
          <a:p>
            <a:pPr eaLnBrk="1" hangingPunct="1">
              <a:spcBef>
                <a:spcPct val="0"/>
              </a:spcBef>
              <a:buFontTx/>
              <a:buNone/>
            </a:pPr>
            <a:r>
              <a:rPr lang="en-US" altLang="en-US" sz="900" b="1" u="none" dirty="0"/>
              <a:t>Data </a:t>
            </a:r>
          </a:p>
        </p:txBody>
      </p:sp>
      <p:grpSp>
        <p:nvGrpSpPr>
          <p:cNvPr id="24" name="Group 23"/>
          <p:cNvGrpSpPr/>
          <p:nvPr/>
        </p:nvGrpSpPr>
        <p:grpSpPr>
          <a:xfrm>
            <a:off x="585366" y="535458"/>
            <a:ext cx="5815433" cy="461665"/>
            <a:chOff x="24080" y="535458"/>
            <a:chExt cx="5815433" cy="461665"/>
          </a:xfrm>
        </p:grpSpPr>
        <p:sp>
          <p:nvSpPr>
            <p:cNvPr id="25" name="TextBox 24"/>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CONNECTING THE PIECES</a:t>
              </a:r>
              <a:endParaRPr lang="nl-NL" sz="2400" b="1" dirty="0">
                <a:solidFill>
                  <a:srgbClr val="3879A3"/>
                </a:solidFill>
              </a:endParaRPr>
            </a:p>
          </p:txBody>
        </p:sp>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sp>
        <p:nvSpPr>
          <p:cNvPr id="14" name="Rechteck 13"/>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3973261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585366" y="535458"/>
            <a:ext cx="5815433" cy="461665"/>
            <a:chOff x="24080" y="535458"/>
            <a:chExt cx="5815433" cy="461665"/>
          </a:xfrm>
        </p:grpSpPr>
        <p:sp>
          <p:nvSpPr>
            <p:cNvPr id="13" name="TextBox 12"/>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330" y="1815785"/>
            <a:ext cx="8709824" cy="3652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hteck 5"/>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3944154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85366" y="535458"/>
            <a:ext cx="5815433" cy="461665"/>
            <a:chOff x="24080" y="535458"/>
            <a:chExt cx="5815433" cy="461665"/>
          </a:xfrm>
        </p:grpSpPr>
        <p:sp>
          <p:nvSpPr>
            <p:cNvPr id="15" name="TextBox 14"/>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673" y="1638678"/>
            <a:ext cx="2281154" cy="4974184"/>
          </a:xfrm>
          <a:prstGeom prst="rect">
            <a:avLst/>
          </a:prstGeom>
        </p:spPr>
      </p:pic>
      <p:sp>
        <p:nvSpPr>
          <p:cNvPr id="18" name="Text Placeholder 2"/>
          <p:cNvSpPr txBox="1">
            <a:spLocks/>
          </p:cNvSpPr>
          <p:nvPr/>
        </p:nvSpPr>
        <p:spPr>
          <a:xfrm>
            <a:off x="3158799" y="1736825"/>
            <a:ext cx="5638905" cy="4777889"/>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Font typeface="Arial"/>
              <a:buNone/>
            </a:pPr>
            <a:r>
              <a:rPr lang="nl-NL" sz="4000" b="1" dirty="0" smtClean="0">
                <a:solidFill>
                  <a:srgbClr val="3879A3"/>
                </a:solidFill>
              </a:rPr>
              <a:t>Why Decarbonise Now?</a:t>
            </a:r>
            <a:r>
              <a:rPr lang="nl-NL" sz="3400" dirty="0" smtClean="0">
                <a:solidFill>
                  <a:prstClr val="white">
                    <a:lumMod val="50000"/>
                  </a:prstClr>
                </a:solidFill>
              </a:rPr>
              <a:t> </a:t>
            </a:r>
          </a:p>
          <a:p>
            <a:pPr marL="0" indent="0">
              <a:buClr>
                <a:srgbClr val="56C107"/>
              </a:buClr>
              <a:buFont typeface="Arial"/>
              <a:buNone/>
            </a:pPr>
            <a:endParaRPr lang="en-GB" dirty="0">
              <a:solidFill>
                <a:prstClr val="white">
                  <a:lumMod val="50000"/>
                </a:prstClr>
              </a:solidFill>
            </a:endParaRPr>
          </a:p>
          <a:p>
            <a:pPr marL="0" indent="0">
              <a:buClr>
                <a:srgbClr val="56C107"/>
              </a:buClr>
              <a:buFont typeface="Arial"/>
              <a:buNone/>
            </a:pPr>
            <a:r>
              <a:rPr lang="nl-NL" sz="2400" b="1" dirty="0" smtClean="0">
                <a:solidFill>
                  <a:srgbClr val="56C107"/>
                </a:solidFill>
              </a:rPr>
              <a:t>UNDERSTANDGING DRIVERS FOR DECARBONISATION</a:t>
            </a:r>
          </a:p>
          <a:p>
            <a:pPr marL="0" indent="0">
              <a:buClr>
                <a:srgbClr val="56C107"/>
              </a:buClr>
              <a:buFont typeface="Arial"/>
              <a:buNone/>
            </a:pPr>
            <a:endParaRPr lang="en-GB" sz="2400" b="1" dirty="0" smtClean="0">
              <a:solidFill>
                <a:srgbClr val="56C107"/>
              </a:solidFill>
            </a:endParaRPr>
          </a:p>
          <a:p>
            <a:pPr>
              <a:buClr>
                <a:srgbClr val="92D050"/>
              </a:buClr>
            </a:pPr>
            <a:r>
              <a:rPr lang="ca-ES" sz="2400" b="1" dirty="0" smtClean="0">
                <a:solidFill>
                  <a:prstClr val="white">
                    <a:lumMod val="50000"/>
                  </a:prstClr>
                </a:solidFill>
              </a:rPr>
              <a:t>Climate </a:t>
            </a:r>
            <a:r>
              <a:rPr lang="ca-ES" sz="2400" b="1" dirty="0">
                <a:solidFill>
                  <a:prstClr val="white">
                    <a:lumMod val="50000"/>
                  </a:prstClr>
                </a:solidFill>
              </a:rPr>
              <a:t>change </a:t>
            </a:r>
            <a:r>
              <a:rPr lang="en-US" sz="2400" dirty="0">
                <a:solidFill>
                  <a:prstClr val="white">
                    <a:lumMod val="50000"/>
                  </a:prstClr>
                </a:solidFill>
              </a:rPr>
              <a:t>-</a:t>
            </a:r>
            <a:r>
              <a:rPr lang="ca-ES" sz="2400" dirty="0">
                <a:solidFill>
                  <a:prstClr val="white">
                    <a:lumMod val="50000"/>
                  </a:prstClr>
                </a:solidFill>
              </a:rPr>
              <a:t> impacts </a:t>
            </a:r>
            <a:endParaRPr lang="nl-NL" sz="2400" dirty="0">
              <a:solidFill>
                <a:prstClr val="white">
                  <a:lumMod val="50000"/>
                </a:prstClr>
              </a:solidFill>
            </a:endParaRPr>
          </a:p>
          <a:p>
            <a:pPr>
              <a:buClr>
                <a:srgbClr val="92D050"/>
              </a:buClr>
            </a:pPr>
            <a:r>
              <a:rPr lang="ca-ES" sz="2400" b="1" dirty="0">
                <a:solidFill>
                  <a:prstClr val="white">
                    <a:lumMod val="50000"/>
                  </a:prstClr>
                </a:solidFill>
              </a:rPr>
              <a:t>National strategies </a:t>
            </a:r>
            <a:r>
              <a:rPr lang="ca-ES" sz="2400" dirty="0">
                <a:solidFill>
                  <a:prstClr val="white">
                    <a:lumMod val="50000"/>
                  </a:prstClr>
                </a:solidFill>
              </a:rPr>
              <a:t>/ </a:t>
            </a:r>
            <a:r>
              <a:rPr lang="ca-ES" sz="2400" dirty="0" smtClean="0">
                <a:solidFill>
                  <a:prstClr val="white">
                    <a:lumMod val="50000"/>
                  </a:prstClr>
                </a:solidFill>
              </a:rPr>
              <a:t>policy</a:t>
            </a:r>
          </a:p>
          <a:p>
            <a:pPr lvl="1">
              <a:buClr>
                <a:srgbClr val="92D050"/>
              </a:buClr>
            </a:pPr>
            <a:r>
              <a:rPr lang="ca-ES" sz="2400" dirty="0">
                <a:solidFill>
                  <a:schemeClr val="bg1">
                    <a:lumMod val="50000"/>
                  </a:schemeClr>
                </a:solidFill>
              </a:rPr>
              <a:t>Climate change adaptation and mitigation </a:t>
            </a:r>
          </a:p>
          <a:p>
            <a:pPr lvl="1">
              <a:buClr>
                <a:srgbClr val="92D050"/>
              </a:buClr>
            </a:pPr>
            <a:r>
              <a:rPr lang="ca-ES" sz="2400" dirty="0">
                <a:solidFill>
                  <a:schemeClr val="bg1">
                    <a:lumMod val="50000"/>
                  </a:schemeClr>
                </a:solidFill>
              </a:rPr>
              <a:t>Energy efficiency </a:t>
            </a:r>
          </a:p>
          <a:p>
            <a:pPr lvl="1">
              <a:buClr>
                <a:srgbClr val="92D050"/>
              </a:buClr>
            </a:pPr>
            <a:r>
              <a:rPr lang="ca-ES" sz="2400" dirty="0">
                <a:solidFill>
                  <a:schemeClr val="bg1">
                    <a:lumMod val="50000"/>
                  </a:schemeClr>
                </a:solidFill>
              </a:rPr>
              <a:t>Water sector climate change mitigation </a:t>
            </a:r>
          </a:p>
          <a:p>
            <a:pPr>
              <a:buClr>
                <a:srgbClr val="92D050"/>
              </a:buClr>
            </a:pPr>
            <a:r>
              <a:rPr lang="ca-ES" sz="2400" dirty="0" smtClean="0">
                <a:solidFill>
                  <a:prstClr val="white">
                    <a:lumMod val="50000"/>
                  </a:prstClr>
                </a:solidFill>
              </a:rPr>
              <a:t>Municipal </a:t>
            </a:r>
            <a:r>
              <a:rPr lang="ca-ES" sz="2400" dirty="0">
                <a:solidFill>
                  <a:prstClr val="white">
                    <a:lumMod val="50000"/>
                  </a:prstClr>
                </a:solidFill>
              </a:rPr>
              <a:t>or water </a:t>
            </a:r>
            <a:r>
              <a:rPr lang="ca-ES" sz="2400" dirty="0" smtClean="0">
                <a:solidFill>
                  <a:prstClr val="white">
                    <a:lumMod val="50000"/>
                  </a:prstClr>
                </a:solidFill>
              </a:rPr>
              <a:t>utility </a:t>
            </a:r>
            <a:r>
              <a:rPr lang="ca-ES" sz="2400" b="1" dirty="0">
                <a:solidFill>
                  <a:prstClr val="white">
                    <a:lumMod val="50000"/>
                  </a:prstClr>
                </a:solidFill>
              </a:rPr>
              <a:t>GHG reduction goals </a:t>
            </a:r>
            <a:endParaRPr lang="nl-NL" sz="2400" b="1" dirty="0">
              <a:solidFill>
                <a:prstClr val="white">
                  <a:lumMod val="50000"/>
                </a:prstClr>
              </a:solidFill>
            </a:endParaRPr>
          </a:p>
        </p:txBody>
      </p:sp>
      <p:sp>
        <p:nvSpPr>
          <p:cNvPr id="7" name="Rechteck 6"/>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1701760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85366" y="535458"/>
            <a:ext cx="5815433" cy="461665"/>
            <a:chOff x="24080" y="535458"/>
            <a:chExt cx="5815433" cy="461665"/>
          </a:xfrm>
        </p:grpSpPr>
        <p:sp>
          <p:nvSpPr>
            <p:cNvPr id="16" name="TextBox 15"/>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9102" y="2578202"/>
            <a:ext cx="2029378" cy="202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859" y="2578204"/>
            <a:ext cx="2006373" cy="20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0686" y="2578202"/>
            <a:ext cx="2014090" cy="202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039" y="2578203"/>
            <a:ext cx="1998861" cy="2021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132016" y="5010072"/>
            <a:ext cx="2666435" cy="523220"/>
          </a:xfrm>
          <a:prstGeom prst="rect">
            <a:avLst/>
          </a:prstGeom>
        </p:spPr>
        <p:txBody>
          <a:bodyPr wrap="none">
            <a:spAutoFit/>
          </a:bodyPr>
          <a:lstStyle/>
          <a:p>
            <a:pPr algn="ctr"/>
            <a:r>
              <a:rPr lang="en-US" sz="2800" b="1" dirty="0">
                <a:solidFill>
                  <a:srgbClr val="56C107"/>
                </a:solidFill>
              </a:rPr>
              <a:t>SUSTAINABILITY </a:t>
            </a:r>
          </a:p>
        </p:txBody>
      </p:sp>
      <p:sp>
        <p:nvSpPr>
          <p:cNvPr id="3" name="Rectangle 2"/>
          <p:cNvSpPr/>
          <p:nvPr/>
        </p:nvSpPr>
        <p:spPr>
          <a:xfrm>
            <a:off x="886728" y="1822147"/>
            <a:ext cx="7370544" cy="394210"/>
          </a:xfrm>
          <a:prstGeom prst="rect">
            <a:avLst/>
          </a:prstGeom>
        </p:spPr>
        <p:txBody>
          <a:bodyPr wrap="none">
            <a:spAutoFit/>
          </a:bodyPr>
          <a:lstStyle/>
          <a:p>
            <a:pPr>
              <a:lnSpc>
                <a:spcPct val="120000"/>
              </a:lnSpc>
              <a:spcBef>
                <a:spcPts val="100"/>
              </a:spcBef>
              <a:spcAft>
                <a:spcPts val="100"/>
              </a:spcAft>
            </a:pPr>
            <a:r>
              <a:rPr lang="en-US" b="1" dirty="0">
                <a:solidFill>
                  <a:srgbClr val="3879A3"/>
                </a:solidFill>
                <a:latin typeface="Arial" panose="020B0604020202020204" pitchFamily="34" charset="0"/>
                <a:cs typeface="Arial" panose="020B0604020202020204" pitchFamily="34" charset="0"/>
              </a:rPr>
              <a:t>WHAT IS DRIVING UTILITIES TOWARDS CARBON NEUTRALITY? </a:t>
            </a:r>
            <a:endParaRPr lang="en-US" dirty="0">
              <a:solidFill>
                <a:srgbClr val="3879A3"/>
              </a:solidFill>
              <a:latin typeface="Arial" panose="020B0604020202020204" pitchFamily="34" charset="0"/>
              <a:cs typeface="Arial" panose="020B0604020202020204" pitchFamily="34" charset="0"/>
            </a:endParaRPr>
          </a:p>
        </p:txBody>
      </p:sp>
      <p:sp>
        <p:nvSpPr>
          <p:cNvPr id="12" name="Rechteck 11"/>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273857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85366" y="535458"/>
            <a:ext cx="5815433" cy="461665"/>
            <a:chOff x="24080" y="535458"/>
            <a:chExt cx="5815433" cy="461665"/>
          </a:xfrm>
        </p:grpSpPr>
        <p:sp>
          <p:nvSpPr>
            <p:cNvPr id="16" name="TextBox 15"/>
            <p:cNvSpPr txBox="1"/>
            <p:nvPr/>
          </p:nvSpPr>
          <p:spPr>
            <a:xfrm>
              <a:off x="548604" y="535458"/>
              <a:ext cx="5290909" cy="461665"/>
            </a:xfrm>
            <a:prstGeom prst="rect">
              <a:avLst/>
            </a:prstGeom>
            <a:noFill/>
          </p:spPr>
          <p:txBody>
            <a:bodyPr wrap="square" rtlCol="0">
              <a:spAutoFit/>
            </a:bodyPr>
            <a:lstStyle/>
            <a:p>
              <a:pPr>
                <a:buClr>
                  <a:srgbClr val="56C107"/>
                </a:buClr>
              </a:pPr>
              <a:r>
                <a:rPr lang="nl-NL" sz="2400" b="1" dirty="0" smtClean="0">
                  <a:solidFill>
                    <a:srgbClr val="3879A3"/>
                  </a:solidFill>
                </a:rPr>
                <a:t>WaCCliM ROADMAP</a:t>
              </a:r>
              <a:endParaRPr lang="nl-NL" sz="2400" b="1" dirty="0">
                <a:solidFill>
                  <a:srgbClr val="3879A3"/>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0" y="626200"/>
              <a:ext cx="431366" cy="354045"/>
            </a:xfrm>
            <a:prstGeom prst="rect">
              <a:avLst/>
            </a:prstGeom>
          </p:spPr>
        </p:pic>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538" y="1529240"/>
            <a:ext cx="3232867" cy="4871545"/>
          </a:xfrm>
          <a:prstGeom prst="rect">
            <a:avLst/>
          </a:prstGeom>
        </p:spPr>
      </p:pic>
      <p:sp>
        <p:nvSpPr>
          <p:cNvPr id="13" name="Text Placeholder 2"/>
          <p:cNvSpPr txBox="1">
            <a:spLocks/>
          </p:cNvSpPr>
          <p:nvPr/>
        </p:nvSpPr>
        <p:spPr>
          <a:xfrm>
            <a:off x="3616858" y="1742636"/>
            <a:ext cx="5211831" cy="38543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Font typeface="Arial"/>
              <a:buNone/>
            </a:pPr>
            <a:r>
              <a:rPr lang="nl-NL" sz="3000" b="1" dirty="0" smtClean="0">
                <a:solidFill>
                  <a:srgbClr val="3879A3"/>
                </a:solidFill>
              </a:rPr>
              <a:t>Assess your system</a:t>
            </a:r>
            <a:endParaRPr lang="nl-NL" sz="3000" dirty="0">
              <a:solidFill>
                <a:prstClr val="white">
                  <a:lumMod val="50000"/>
                </a:prstClr>
              </a:solidFill>
            </a:endParaRPr>
          </a:p>
          <a:p>
            <a:pPr marL="0" indent="0">
              <a:buClr>
                <a:srgbClr val="56C107"/>
              </a:buClr>
              <a:buFont typeface="Arial"/>
              <a:buNone/>
            </a:pPr>
            <a:endParaRPr lang="en-GB" sz="2200" dirty="0" smtClean="0">
              <a:solidFill>
                <a:prstClr val="white">
                  <a:lumMod val="50000"/>
                </a:prstClr>
              </a:solidFill>
            </a:endParaRPr>
          </a:p>
          <a:p>
            <a:pPr marL="457200" indent="-457200">
              <a:buClr>
                <a:srgbClr val="56C107"/>
              </a:buClr>
              <a:buFont typeface="Arial"/>
              <a:buAutoNum type="arabicPeriod"/>
            </a:pPr>
            <a:r>
              <a:rPr lang="nl-NL" sz="2200" b="1" dirty="0" smtClean="0">
                <a:solidFill>
                  <a:srgbClr val="56C107"/>
                </a:solidFill>
              </a:rPr>
              <a:t>GHG ASSESSMENT</a:t>
            </a:r>
          </a:p>
          <a:p>
            <a:pPr marL="457200" indent="-457200">
              <a:buClr>
                <a:srgbClr val="56C107"/>
              </a:buClr>
              <a:buFont typeface="Arial"/>
              <a:buAutoNum type="arabicPeriod"/>
            </a:pPr>
            <a:r>
              <a:rPr lang="nl-NL" sz="2200" b="1" dirty="0" smtClean="0">
                <a:solidFill>
                  <a:srgbClr val="56C107"/>
                </a:solidFill>
              </a:rPr>
              <a:t>ENERGY PERFORMANCE</a:t>
            </a:r>
          </a:p>
          <a:p>
            <a:pPr marL="457200" indent="-457200">
              <a:buClr>
                <a:srgbClr val="56C107"/>
              </a:buClr>
              <a:buFont typeface="Arial"/>
              <a:buAutoNum type="arabicPeriod"/>
            </a:pPr>
            <a:r>
              <a:rPr lang="nl-NL" sz="2200" b="1" dirty="0" smtClean="0">
                <a:solidFill>
                  <a:srgbClr val="56C107"/>
                </a:solidFill>
              </a:rPr>
              <a:t>WATER EFFICIENCY</a:t>
            </a:r>
          </a:p>
          <a:p>
            <a:pPr marL="0" indent="0">
              <a:buClr>
                <a:srgbClr val="56C107"/>
              </a:buClr>
              <a:buFont typeface="Arial"/>
              <a:buNone/>
            </a:pPr>
            <a:endParaRPr lang="nl-NL" sz="2200" dirty="0" smtClean="0">
              <a:solidFill>
                <a:prstClr val="white">
                  <a:lumMod val="50000"/>
                </a:prstClr>
              </a:solidFill>
            </a:endParaRPr>
          </a:p>
          <a:p>
            <a:pPr>
              <a:buClr>
                <a:srgbClr val="92D050"/>
              </a:buClr>
              <a:buFont typeface="Arial" panose="020B0604020202020204" pitchFamily="34" charset="0"/>
              <a:buChar char="•"/>
            </a:pPr>
            <a:endParaRPr lang="ca-ES" sz="2200" b="1" dirty="0" smtClean="0">
              <a:solidFill>
                <a:prstClr val="white">
                  <a:lumMod val="50000"/>
                </a:prstClr>
              </a:solidFill>
            </a:endParaRPr>
          </a:p>
          <a:p>
            <a:pPr>
              <a:buClr>
                <a:srgbClr val="92D050"/>
              </a:buClr>
              <a:buFont typeface="Arial" panose="020B0604020202020204" pitchFamily="34" charset="0"/>
              <a:buChar char="•"/>
            </a:pPr>
            <a:r>
              <a:rPr lang="ca-ES" sz="2200" b="1" dirty="0" smtClean="0">
                <a:solidFill>
                  <a:prstClr val="white">
                    <a:lumMod val="50000"/>
                  </a:prstClr>
                </a:solidFill>
              </a:rPr>
              <a:t>Collecting data </a:t>
            </a:r>
          </a:p>
          <a:p>
            <a:pPr>
              <a:buClr>
                <a:srgbClr val="92D050"/>
              </a:buClr>
              <a:buFont typeface="Arial" panose="020B0604020202020204" pitchFamily="34" charset="0"/>
              <a:buChar char="•"/>
            </a:pPr>
            <a:r>
              <a:rPr lang="ca-ES" sz="2200" b="1" dirty="0" smtClean="0">
                <a:solidFill>
                  <a:prstClr val="white">
                    <a:lumMod val="50000"/>
                  </a:prstClr>
                </a:solidFill>
              </a:rPr>
              <a:t>Baseline/ starting point with ECAM</a:t>
            </a:r>
          </a:p>
          <a:p>
            <a:pPr>
              <a:buClr>
                <a:srgbClr val="92D050"/>
              </a:buClr>
              <a:buFont typeface="Arial" panose="020B0604020202020204" pitchFamily="34" charset="0"/>
              <a:buChar char="•"/>
            </a:pPr>
            <a:endParaRPr lang="ca-ES" sz="2200" b="1" dirty="0">
              <a:solidFill>
                <a:prstClr val="white">
                  <a:lumMod val="50000"/>
                </a:prstClr>
              </a:solidFill>
            </a:endParaRPr>
          </a:p>
          <a:p>
            <a:pPr>
              <a:buClr>
                <a:srgbClr val="92D050"/>
              </a:buClr>
              <a:buFont typeface="Arial" panose="020B0604020202020204" pitchFamily="34" charset="0"/>
              <a:buChar char="•"/>
            </a:pPr>
            <a:endParaRPr lang="ca-ES" sz="2200" b="1" dirty="0" smtClean="0">
              <a:solidFill>
                <a:prstClr val="white">
                  <a:lumMod val="50000"/>
                </a:prstClr>
              </a:solidFill>
            </a:endParaRPr>
          </a:p>
          <a:p>
            <a:pPr marL="0" indent="0">
              <a:buClr>
                <a:srgbClr val="00AEEF"/>
              </a:buClr>
              <a:buFont typeface="Arial"/>
              <a:buNone/>
              <a:defRPr/>
            </a:pPr>
            <a:endParaRPr lang="nl-NL" dirty="0">
              <a:solidFill>
                <a:srgbClr val="5F5F5F"/>
              </a:solidFill>
            </a:endParaRPr>
          </a:p>
          <a:p>
            <a:pPr lvl="1">
              <a:buClr>
                <a:srgbClr val="92D050"/>
              </a:buClr>
            </a:pPr>
            <a:endParaRPr lang="ca-ES" sz="2200" dirty="0" smtClean="0">
              <a:solidFill>
                <a:prstClr val="white">
                  <a:lumMod val="50000"/>
                </a:prstClr>
              </a:solidFill>
            </a:endParaRPr>
          </a:p>
          <a:p>
            <a:pPr marL="0" indent="0">
              <a:buClr>
                <a:srgbClr val="56C107"/>
              </a:buClr>
              <a:buFont typeface="Arial"/>
              <a:buNone/>
            </a:pPr>
            <a:endParaRPr lang="nl-NL" sz="2400" dirty="0">
              <a:solidFill>
                <a:prstClr val="white">
                  <a:lumMod val="50000"/>
                </a:prstClr>
              </a:solidFill>
            </a:endParaRPr>
          </a:p>
        </p:txBody>
      </p:sp>
      <p:sp>
        <p:nvSpPr>
          <p:cNvPr id="19" name="Rectangle 18"/>
          <p:cNvSpPr/>
          <p:nvPr/>
        </p:nvSpPr>
        <p:spPr>
          <a:xfrm>
            <a:off x="4572302" y="5596988"/>
            <a:ext cx="4572000" cy="646331"/>
          </a:xfrm>
          <a:prstGeom prst="rect">
            <a:avLst/>
          </a:prstGeom>
          <a:solidFill>
            <a:schemeClr val="accent3">
              <a:lumMod val="20000"/>
              <a:lumOff val="80000"/>
            </a:schemeClr>
          </a:solidFill>
        </p:spPr>
        <p:txBody>
          <a:bodyPr>
            <a:spAutoFit/>
          </a:bodyPr>
          <a:lstStyle/>
          <a:p>
            <a:r>
              <a:rPr lang="en-GB" dirty="0">
                <a:solidFill>
                  <a:prstClr val="black"/>
                </a:solidFill>
              </a:rPr>
              <a:t>The Energy Performance and Carbon Emissions Assessment and Monitoring (ECAM)</a:t>
            </a:r>
          </a:p>
        </p:txBody>
      </p:sp>
      <p:sp>
        <p:nvSpPr>
          <p:cNvPr id="8" name="Rechteck 7"/>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584676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054510" y="377798"/>
            <a:ext cx="6292250" cy="830997"/>
          </a:xfrm>
          <a:prstGeom prst="rect">
            <a:avLst/>
          </a:prstGeom>
          <a:noFill/>
        </p:spPr>
        <p:txBody>
          <a:bodyPr wrap="square" rtlCol="0">
            <a:spAutoFit/>
          </a:bodyPr>
          <a:lstStyle/>
          <a:p>
            <a:pPr>
              <a:buClr>
                <a:srgbClr val="56C107"/>
              </a:buClr>
            </a:pPr>
            <a:r>
              <a:rPr lang="nl-NL" sz="2400" b="1" dirty="0" smtClean="0">
                <a:solidFill>
                  <a:srgbClr val="3879A3"/>
                </a:solidFill>
              </a:rPr>
              <a:t>ECAM TOOL: </a:t>
            </a:r>
            <a:r>
              <a:rPr lang="en-US" sz="2400" b="1" dirty="0">
                <a:solidFill>
                  <a:srgbClr val="3879A3"/>
                </a:solidFill>
              </a:rPr>
              <a:t>ASSESSING CARBON EMISSIONS </a:t>
            </a:r>
            <a:br>
              <a:rPr lang="en-US" sz="2400" b="1" dirty="0">
                <a:solidFill>
                  <a:srgbClr val="3879A3"/>
                </a:solidFill>
              </a:rPr>
            </a:br>
            <a:r>
              <a:rPr lang="en-US" sz="2400" b="1" dirty="0">
                <a:solidFill>
                  <a:srgbClr val="3879A3"/>
                </a:solidFill>
              </a:rPr>
              <a:t>AND ENERGY PERFORMANCE</a:t>
            </a:r>
            <a:endParaRPr lang="nl-NL" sz="2400" b="1" dirty="0">
              <a:solidFill>
                <a:srgbClr val="3879A3"/>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79" y="1746809"/>
            <a:ext cx="4885160" cy="37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ounded Rectangle 14"/>
          <p:cNvSpPr/>
          <p:nvPr/>
        </p:nvSpPr>
        <p:spPr>
          <a:xfrm>
            <a:off x="108549" y="5653366"/>
            <a:ext cx="1548000" cy="576000"/>
          </a:xfrm>
          <a:prstGeom prst="roundRect">
            <a:avLst/>
          </a:prstGeom>
          <a:solidFill>
            <a:srgbClr val="56C107">
              <a:alpha val="66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79">
              <a:defRPr/>
            </a:pPr>
            <a:r>
              <a:rPr lang="en-GB" sz="1500" b="1" dirty="0">
                <a:solidFill>
                  <a:prstClr val="black"/>
                </a:solidFill>
              </a:rPr>
              <a:t>Baseline assessment</a:t>
            </a:r>
          </a:p>
        </p:txBody>
      </p:sp>
      <p:sp>
        <p:nvSpPr>
          <p:cNvPr id="17" name="Rounded Rectangle 16"/>
          <p:cNvSpPr/>
          <p:nvPr/>
        </p:nvSpPr>
        <p:spPr>
          <a:xfrm>
            <a:off x="3552085" y="5653366"/>
            <a:ext cx="1548000" cy="576000"/>
          </a:xfrm>
          <a:prstGeom prst="roundRect">
            <a:avLst/>
          </a:prstGeom>
          <a:solidFill>
            <a:srgbClr val="56C107">
              <a:alpha val="1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79">
              <a:defRPr/>
            </a:pPr>
            <a:r>
              <a:rPr lang="en-US" sz="1500" b="1" dirty="0" smtClean="0">
                <a:solidFill>
                  <a:srgbClr val="000000"/>
                </a:solidFill>
                <a:ea typeface="ＭＳ Ｐゴシック" pitchFamily="34" charset="-128"/>
              </a:rPr>
              <a:t>Monitoring</a:t>
            </a:r>
            <a:endParaRPr lang="en-GB" sz="1500" dirty="0">
              <a:solidFill>
                <a:prstClr val="white"/>
              </a:solidFill>
            </a:endParaRPr>
          </a:p>
        </p:txBody>
      </p:sp>
      <p:sp>
        <p:nvSpPr>
          <p:cNvPr id="18" name="Rounded Rectangle 17"/>
          <p:cNvSpPr/>
          <p:nvPr/>
        </p:nvSpPr>
        <p:spPr>
          <a:xfrm>
            <a:off x="1865126" y="5653366"/>
            <a:ext cx="1548000" cy="576000"/>
          </a:xfrm>
          <a:prstGeom prst="roundRect">
            <a:avLst/>
          </a:prstGeom>
          <a:solidFill>
            <a:srgbClr val="56C107">
              <a:alpha val="37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679">
              <a:defRPr/>
            </a:pPr>
            <a:r>
              <a:rPr lang="en-US" sz="1500" b="1" dirty="0" smtClean="0">
                <a:solidFill>
                  <a:srgbClr val="000000"/>
                </a:solidFill>
                <a:ea typeface="ＭＳ Ｐゴシック" pitchFamily="34" charset="-128"/>
              </a:rPr>
              <a:t>Opportunities </a:t>
            </a:r>
            <a:endParaRPr lang="en-GB" sz="1500" dirty="0">
              <a:solidFill>
                <a:prstClr val="white"/>
              </a:solidFill>
            </a:endParaRPr>
          </a:p>
        </p:txBody>
      </p:sp>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68" t="4362" r="42659"/>
          <a:stretch/>
        </p:blipFill>
        <p:spPr bwMode="auto">
          <a:xfrm>
            <a:off x="108549" y="1613459"/>
            <a:ext cx="4951916" cy="3802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Placeholder 2"/>
          <p:cNvSpPr txBox="1">
            <a:spLocks/>
          </p:cNvSpPr>
          <p:nvPr/>
        </p:nvSpPr>
        <p:spPr>
          <a:xfrm>
            <a:off x="5195417" y="1796092"/>
            <a:ext cx="3885528" cy="353662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56C107"/>
              </a:buClr>
              <a:buFont typeface="Arial"/>
              <a:buNone/>
            </a:pPr>
            <a:r>
              <a:rPr lang="nl-NL" sz="2400" dirty="0" smtClean="0">
                <a:solidFill>
                  <a:prstClr val="black">
                    <a:lumMod val="65000"/>
                    <a:lumOff val="35000"/>
                  </a:prstClr>
                </a:solidFill>
              </a:rPr>
              <a:t>In a nutshell:</a:t>
            </a:r>
            <a:endParaRPr lang="nl-NL" sz="2400" dirty="0">
              <a:solidFill>
                <a:prstClr val="black">
                  <a:lumMod val="65000"/>
                  <a:lumOff val="35000"/>
                </a:prstClr>
              </a:solidFill>
            </a:endParaRPr>
          </a:p>
          <a:p>
            <a:pPr>
              <a:buClr>
                <a:srgbClr val="56C107"/>
              </a:buClr>
            </a:pPr>
            <a:r>
              <a:rPr lang="nl-NL" sz="2400" dirty="0" smtClean="0">
                <a:solidFill>
                  <a:prstClr val="black">
                    <a:lumMod val="65000"/>
                    <a:lumOff val="35000"/>
                  </a:prstClr>
                </a:solidFill>
              </a:rPr>
              <a:t>Holistic approach</a:t>
            </a:r>
          </a:p>
          <a:p>
            <a:pPr>
              <a:buClr>
                <a:srgbClr val="56C107"/>
              </a:buClr>
            </a:pPr>
            <a:r>
              <a:rPr lang="nl-NL" sz="2400" dirty="0" smtClean="0">
                <a:solidFill>
                  <a:prstClr val="black">
                    <a:lumMod val="65000"/>
                    <a:lumOff val="35000"/>
                  </a:prstClr>
                </a:solidFill>
              </a:rPr>
              <a:t>Low and Middle Income Countries</a:t>
            </a:r>
          </a:p>
          <a:p>
            <a:pPr>
              <a:buClr>
                <a:srgbClr val="56C107"/>
              </a:buClr>
            </a:pPr>
            <a:r>
              <a:rPr lang="nl-NL" sz="2400" dirty="0" smtClean="0">
                <a:solidFill>
                  <a:prstClr val="black">
                    <a:lumMod val="65000"/>
                    <a:lumOff val="35000"/>
                  </a:prstClr>
                </a:solidFill>
              </a:rPr>
              <a:t>IPCC methodology</a:t>
            </a:r>
          </a:p>
          <a:p>
            <a:pPr>
              <a:buClr>
                <a:srgbClr val="56C107"/>
              </a:buClr>
            </a:pPr>
            <a:r>
              <a:rPr lang="nl-NL" sz="2400" dirty="0" err="1" smtClean="0">
                <a:solidFill>
                  <a:prstClr val="black">
                    <a:lumMod val="65000"/>
                    <a:lumOff val="35000"/>
                  </a:prstClr>
                </a:solidFill>
              </a:rPr>
              <a:t>Tiered</a:t>
            </a:r>
            <a:r>
              <a:rPr lang="nl-NL" sz="2400" dirty="0" smtClean="0">
                <a:solidFill>
                  <a:prstClr val="black">
                    <a:lumMod val="65000"/>
                    <a:lumOff val="35000"/>
                  </a:prstClr>
                </a:solidFill>
              </a:rPr>
              <a:t> approach</a:t>
            </a:r>
          </a:p>
          <a:p>
            <a:pPr>
              <a:buClr>
                <a:srgbClr val="56C107"/>
              </a:buClr>
            </a:pPr>
            <a:r>
              <a:rPr lang="nl-NL" sz="2400" dirty="0" smtClean="0">
                <a:solidFill>
                  <a:prstClr val="black">
                    <a:lumMod val="65000"/>
                    <a:lumOff val="35000"/>
                  </a:prstClr>
                </a:solidFill>
              </a:rPr>
              <a:t>MRV </a:t>
            </a:r>
            <a:r>
              <a:rPr lang="nl-NL" sz="2400" dirty="0" err="1" smtClean="0">
                <a:solidFill>
                  <a:prstClr val="black">
                    <a:lumMod val="65000"/>
                    <a:lumOff val="35000"/>
                  </a:prstClr>
                </a:solidFill>
              </a:rPr>
              <a:t>for</a:t>
            </a:r>
            <a:r>
              <a:rPr lang="nl-NL" sz="2400" dirty="0" smtClean="0">
                <a:solidFill>
                  <a:prstClr val="black">
                    <a:lumMod val="65000"/>
                    <a:lumOff val="35000"/>
                  </a:prstClr>
                </a:solidFill>
              </a:rPr>
              <a:t> </a:t>
            </a:r>
            <a:r>
              <a:rPr lang="nl-NL" sz="2400" dirty="0" err="1" smtClean="0">
                <a:solidFill>
                  <a:prstClr val="black">
                    <a:lumMod val="65000"/>
                    <a:lumOff val="35000"/>
                  </a:prstClr>
                </a:solidFill>
              </a:rPr>
              <a:t>the</a:t>
            </a:r>
            <a:r>
              <a:rPr lang="nl-NL" sz="2400" dirty="0" smtClean="0">
                <a:solidFill>
                  <a:prstClr val="black">
                    <a:lumMod val="65000"/>
                    <a:lumOff val="35000"/>
                  </a:prstClr>
                </a:solidFill>
              </a:rPr>
              <a:t> sector</a:t>
            </a:r>
          </a:p>
          <a:p>
            <a:pPr>
              <a:buClr>
                <a:srgbClr val="56C107"/>
              </a:buClr>
            </a:pPr>
            <a:r>
              <a:rPr lang="nl-NL" sz="2400" dirty="0" smtClean="0">
                <a:solidFill>
                  <a:prstClr val="black">
                    <a:lumMod val="65000"/>
                    <a:lumOff val="35000"/>
                  </a:prstClr>
                </a:solidFill>
              </a:rPr>
              <a:t>Free</a:t>
            </a:r>
            <a:r>
              <a:rPr lang="nl-NL" sz="2400" dirty="0">
                <a:solidFill>
                  <a:prstClr val="black">
                    <a:lumMod val="65000"/>
                    <a:lumOff val="35000"/>
                  </a:prstClr>
                </a:solidFill>
              </a:rPr>
              <a:t>, open </a:t>
            </a:r>
            <a:r>
              <a:rPr lang="nl-NL" sz="2400" dirty="0" smtClean="0">
                <a:solidFill>
                  <a:prstClr val="black">
                    <a:lumMod val="65000"/>
                    <a:lumOff val="35000"/>
                  </a:prstClr>
                </a:solidFill>
              </a:rPr>
              <a:t>source</a:t>
            </a:r>
          </a:p>
          <a:p>
            <a:pPr>
              <a:buClr>
                <a:srgbClr val="56C107"/>
              </a:buClr>
            </a:pPr>
            <a:r>
              <a:rPr lang="nl-NL" sz="2400" dirty="0" smtClean="0">
                <a:solidFill>
                  <a:prstClr val="white">
                    <a:lumMod val="50000"/>
                  </a:prstClr>
                </a:solidFill>
                <a:hlinkClick r:id="rId5"/>
              </a:rPr>
              <a:t>https://wacclim.org/ecam</a:t>
            </a:r>
            <a:endParaRPr lang="nl-NL" sz="2400" dirty="0" smtClean="0">
              <a:solidFill>
                <a:prstClr val="white">
                  <a:lumMod val="50000"/>
                </a:prstClr>
              </a:solidFill>
            </a:endParaRPr>
          </a:p>
          <a:p>
            <a:pPr>
              <a:buClr>
                <a:srgbClr val="56C107"/>
              </a:buClr>
            </a:pPr>
            <a:endParaRPr lang="nl-NL" sz="2400" dirty="0" smtClean="0">
              <a:solidFill>
                <a:prstClr val="white">
                  <a:lumMod val="50000"/>
                </a:prstClr>
              </a:solidFill>
            </a:endParaRPr>
          </a:p>
          <a:p>
            <a:pPr marL="0" indent="0">
              <a:buClr>
                <a:srgbClr val="56C107"/>
              </a:buClr>
              <a:buFont typeface="Arial"/>
              <a:buNone/>
            </a:pPr>
            <a:endParaRPr lang="nl-NL" sz="2400" dirty="0">
              <a:solidFill>
                <a:prstClr val="white">
                  <a:lumMod val="50000"/>
                </a:prstClr>
              </a:solidFill>
            </a:endParaRPr>
          </a:p>
          <a:p>
            <a:pPr marL="0" indent="0">
              <a:buClr>
                <a:srgbClr val="56C107"/>
              </a:buClr>
              <a:buFont typeface="Arial"/>
              <a:buNone/>
            </a:pPr>
            <a:endParaRPr lang="en-GB" sz="2400" dirty="0" smtClean="0">
              <a:solidFill>
                <a:prstClr val="white">
                  <a:lumMod val="50000"/>
                </a:prstClr>
              </a:solidFill>
            </a:endParaRPr>
          </a:p>
          <a:p>
            <a:pPr>
              <a:buClr>
                <a:srgbClr val="56C107"/>
              </a:buClr>
            </a:pPr>
            <a:endParaRPr lang="nl-NL" sz="2400" dirty="0">
              <a:solidFill>
                <a:prstClr val="white">
                  <a:lumMod val="50000"/>
                </a:prstClr>
              </a:solidFill>
            </a:endParaRPr>
          </a:p>
          <a:p>
            <a:pPr lvl="1">
              <a:buClr>
                <a:srgbClr val="56C107"/>
              </a:buClr>
            </a:pPr>
            <a:endParaRPr lang="en-US" sz="2400" dirty="0" smtClean="0">
              <a:solidFill>
                <a:prstClr val="white">
                  <a:lumMod val="50000"/>
                </a:prstClr>
              </a:solidFill>
              <a:cs typeface="Calibri"/>
            </a:endParaRPr>
          </a:p>
        </p:txBody>
      </p: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366" y="626200"/>
            <a:ext cx="431366" cy="354045"/>
          </a:xfrm>
          <a:prstGeom prst="rect">
            <a:avLst/>
          </a:prstGeom>
        </p:spPr>
      </p:pic>
      <p:sp>
        <p:nvSpPr>
          <p:cNvPr id="10" name="Rechteck 9"/>
          <p:cNvSpPr/>
          <p:nvPr/>
        </p:nvSpPr>
        <p:spPr>
          <a:xfrm>
            <a:off x="3761075" y="6624511"/>
            <a:ext cx="2059731" cy="258532"/>
          </a:xfrm>
          <a:prstGeom prst="rect">
            <a:avLst/>
          </a:prstGeom>
        </p:spPr>
        <p:txBody>
          <a:bodyPr wrap="none">
            <a:spAutoFit/>
          </a:bodyPr>
          <a:lstStyle/>
          <a:p>
            <a:pPr marL="0" indent="0" algn="l" defTabSz="914400" rtl="0" eaLnBrk="1" latinLnBrk="0" hangingPunct="1">
              <a:lnSpc>
                <a:spcPct val="90000"/>
              </a:lnSpc>
              <a:spcBef>
                <a:spcPts val="1000"/>
              </a:spcBef>
              <a:buFont typeface="+mj-lt"/>
              <a:buNone/>
            </a:pPr>
            <a:r>
              <a:rPr lang="de-DE" sz="1200" b="0" kern="1200" dirty="0" smtClean="0">
                <a:solidFill>
                  <a:schemeClr val="bg1"/>
                </a:solidFill>
                <a:latin typeface="+mn-lt"/>
                <a:ea typeface="+mn-ea"/>
                <a:cs typeface="+mn-cs"/>
              </a:rPr>
              <a:t>Module 3: </a:t>
            </a:r>
            <a:r>
              <a:rPr lang="de-DE" sz="1200" b="0" kern="1200" dirty="0" err="1" smtClean="0">
                <a:solidFill>
                  <a:schemeClr val="bg1"/>
                </a:solidFill>
                <a:latin typeface="+mn-lt"/>
                <a:ea typeface="+mn-ea"/>
                <a:cs typeface="+mn-cs"/>
              </a:rPr>
              <a:t>WaCCliM</a:t>
            </a:r>
            <a:r>
              <a:rPr lang="de-DE" sz="1200" b="0" kern="1200" dirty="0" smtClean="0">
                <a:solidFill>
                  <a:schemeClr val="bg1"/>
                </a:solidFill>
                <a:latin typeface="+mn-lt"/>
                <a:ea typeface="+mn-ea"/>
                <a:cs typeface="+mn-cs"/>
              </a:rPr>
              <a:t> Roadmap</a:t>
            </a:r>
          </a:p>
        </p:txBody>
      </p:sp>
    </p:spTree>
    <p:extLst>
      <p:ext uri="{BB962C8B-B14F-4D97-AF65-F5344CB8AC3E}">
        <p14:creationId xmlns:p14="http://schemas.microsoft.com/office/powerpoint/2010/main" val="3328788099"/>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marL="457200" indent="-457200" algn="l" defTabSz="914400" rtl="0" eaLnBrk="1" latinLnBrk="0" hangingPunct="1">
          <a:lnSpc>
            <a:spcPct val="90000"/>
          </a:lnSpc>
          <a:spcBef>
            <a:spcPts val="1000"/>
          </a:spcBef>
          <a:buFont typeface="+mj-lt"/>
          <a:buAutoNum type="arabicPeriod"/>
          <a:defRPr sz="2800" b="1" kern="1200" dirty="0" smtClean="0">
            <a:solidFill>
              <a:srgbClr val="56C107"/>
            </a:solidFill>
            <a:latin typeface="+mn-lt"/>
            <a:ea typeface="+mn-ea"/>
            <a:cs typeface="+mn-cs"/>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Test_Template2</Template>
  <TotalTime>0</TotalTime>
  <Words>1064</Words>
  <Application>Microsoft Office PowerPoint</Application>
  <PresentationFormat>On-screen Show (4:3)</PresentationFormat>
  <Paragraphs>222</Paragraphs>
  <Slides>22</Slides>
  <Notes>13</Notes>
  <HiddenSlides>2</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Benutzerdefiniertes Design</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Ovo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Vivian Langmaack</dc:creator>
  <cp:lastModifiedBy>Eva Promes</cp:lastModifiedBy>
  <cp:revision>71</cp:revision>
  <dcterms:created xsi:type="dcterms:W3CDTF">2017-01-26T13:10:21Z</dcterms:created>
  <dcterms:modified xsi:type="dcterms:W3CDTF">2017-12-14T12:56:39Z</dcterms:modified>
</cp:coreProperties>
</file>