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</p:sldMasterIdLst>
  <p:notesMasterIdLst>
    <p:notesMasterId r:id="rId34"/>
  </p:notesMasterIdLst>
  <p:sldIdLst>
    <p:sldId id="558" r:id="rId3"/>
    <p:sldId id="559" r:id="rId4"/>
    <p:sldId id="560" r:id="rId5"/>
    <p:sldId id="561" r:id="rId6"/>
    <p:sldId id="562" r:id="rId7"/>
    <p:sldId id="564" r:id="rId8"/>
    <p:sldId id="563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80" r:id="rId24"/>
    <p:sldId id="579" r:id="rId25"/>
    <p:sldId id="582" r:id="rId26"/>
    <p:sldId id="581" r:id="rId27"/>
    <p:sldId id="583" r:id="rId28"/>
    <p:sldId id="584" r:id="rId29"/>
    <p:sldId id="585" r:id="rId30"/>
    <p:sldId id="586" r:id="rId31"/>
    <p:sldId id="587" r:id="rId32"/>
    <p:sldId id="588" r:id="rId33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15D2D4-5AE1-4D2A-BF26-319800C8ECDB}">
          <p14:sldIdLst>
            <p14:sldId id="558"/>
            <p14:sldId id="559"/>
            <p14:sldId id="560"/>
            <p14:sldId id="561"/>
            <p14:sldId id="562"/>
            <p14:sldId id="564"/>
            <p14:sldId id="563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80"/>
            <p14:sldId id="579"/>
            <p14:sldId id="582"/>
            <p14:sldId id="581"/>
            <p14:sldId id="583"/>
            <p14:sldId id="584"/>
            <p14:sldId id="585"/>
            <p14:sldId id="586"/>
            <p14:sldId id="587"/>
            <p14:sldId id="5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Promes" initials="EP" lastIdx="127" clrIdx="0"/>
  <p:cmAuthor id="1" name="Corinne Trommsdorff" initials="CT" lastIdx="50" clrIdx="1"/>
  <p:cmAuthor id="2" name="Mario Gonzalez Ferreiro" initials="MGF" lastIdx="8" clrIdx="2"/>
  <p:cmAuthor id="3" name="Camille Fong" initials="CF" lastIdx="2" clrIdx="3"/>
  <p:cmAuthor id="4" name="Alex Pres" initials="AP" lastIdx="21" clrIdx="4"/>
  <p:cmAuthor id="5" name="Deborah Ayres" initials="giz" lastIdx="3" clrIdx="5"/>
  <p:cmAuthor id="6" name="Patrizia von Wyschetzki" initials="EMO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595959"/>
    <a:srgbClr val="57D3FF"/>
    <a:srgbClr val="A9C938"/>
    <a:srgbClr val="FFEFEF"/>
    <a:srgbClr val="5F5F5F"/>
    <a:srgbClr val="CC0000"/>
    <a:srgbClr val="4F81BD"/>
    <a:srgbClr val="FFFFFF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1" autoAdjust="0"/>
    <p:restoredTop sz="86324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7E60-DB3C-49ED-B0E0-07CDA314FD95}" type="datetimeFigureOut">
              <a:rPr lang="nl-NL" smtClean="0"/>
              <a:pPr/>
              <a:t>14-12-2017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453B-6207-4692-82D1-05292A2C567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80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453B-6207-4692-82D1-05292A2C567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61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453B-6207-4692-82D1-05292A2C567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1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C1B-D784-4FE5-9E44-49B935872D9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6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DF5DE3-D884-4999-909E-76F7621AE72C}" type="datetimeFigureOut">
              <a:rPr lang="es-ES" smtClean="0"/>
              <a:pPr/>
              <a:t>14/12/2017</a:t>
            </a:fld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715ECB-EDE8-4B2A-945F-9AE1D26695BE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8" descr="161214_WaCClim_Logo_3.0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/>
          <a:stretch/>
        </p:blipFill>
        <p:spPr>
          <a:xfrm>
            <a:off x="98854" y="1443081"/>
            <a:ext cx="3952132" cy="265720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05064"/>
            <a:ext cx="8784976" cy="265583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259240"/>
            <a:ext cx="6858000" cy="1452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8464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368660"/>
            <a:ext cx="6240566" cy="889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76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DF5DE3-D884-4999-909E-76F7621AE72C}" type="datetimeFigureOut">
              <a:rPr lang="es-ES" smtClean="0"/>
              <a:pPr/>
              <a:t>14/12/2017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715ECB-EDE8-4B2A-945F-9AE1D26695BE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72261"/>
          </a:xfrm>
          <a:prstGeom prst="rect">
            <a:avLst/>
          </a:prstGeom>
        </p:spPr>
      </p:pic>
      <p:cxnSp>
        <p:nvCxnSpPr>
          <p:cNvPr id="8" name="Straight Connector 6"/>
          <p:cNvCxnSpPr/>
          <p:nvPr/>
        </p:nvCxnSpPr>
        <p:spPr>
          <a:xfrm>
            <a:off x="539552" y="1444408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539552" y="1946275"/>
            <a:ext cx="6858000" cy="3284751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7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8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i="0" u="none" strike="noStrike" kern="1200" spc="0" baseline="0" dirty="0" smtClean="0">
                <a:solidFill>
                  <a:srgbClr val="56C107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DF5DE3-D884-4999-909E-76F7621AE72C}" type="datetimeFigureOut">
              <a:rPr lang="es-ES" smtClean="0"/>
              <a:pPr/>
              <a:t>14/12/2017</a:t>
            </a:fld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715ECB-EDE8-4B2A-945F-9AE1D26695B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539552" y="1946275"/>
            <a:ext cx="6858000" cy="3284751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23684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0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4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DF5DE3-D884-4999-909E-76F7621AE72C}" type="datetimeFigureOut">
              <a:rPr lang="es-ES" smtClean="0"/>
              <a:pPr/>
              <a:t>14/12/2017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715ECB-EDE8-4B2A-945F-9AE1D26695BE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96" y="6624736"/>
            <a:ext cx="9155392" cy="260648"/>
          </a:xfrm>
          <a:prstGeom prst="rect">
            <a:avLst/>
          </a:prstGeom>
        </p:spPr>
      </p:pic>
      <p:sp>
        <p:nvSpPr>
          <p:cNvPr id="8" name="CaixaDeTexto 1"/>
          <p:cNvSpPr txBox="1"/>
          <p:nvPr userDrawn="1"/>
        </p:nvSpPr>
        <p:spPr>
          <a:xfrm>
            <a:off x="0" y="6600141"/>
            <a:ext cx="9140484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Module 6</a:t>
            </a:r>
            <a:r>
              <a:rPr lang="en-GB" sz="1200" dirty="0" smtClean="0">
                <a:solidFill>
                  <a:schemeClr val="bg1"/>
                </a:solidFill>
              </a:rPr>
              <a:t>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3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6768" cy="949046"/>
          </a:xfrm>
        </p:spPr>
        <p:txBody>
          <a:bodyPr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84649"/>
                </a:solidFill>
              </a:defRPr>
            </a:lvl1pPr>
            <a:lvl2pPr>
              <a:defRPr>
                <a:solidFill>
                  <a:srgbClr val="384649"/>
                </a:solidFill>
              </a:defRPr>
            </a:lvl2pPr>
            <a:lvl3pPr>
              <a:defRPr>
                <a:solidFill>
                  <a:srgbClr val="384649"/>
                </a:solidFill>
              </a:defRPr>
            </a:lvl3pPr>
            <a:lvl4pPr>
              <a:defRPr>
                <a:solidFill>
                  <a:srgbClr val="384649"/>
                </a:solidFill>
              </a:defRPr>
            </a:lvl4pPr>
            <a:lvl5pPr>
              <a:defRPr>
                <a:solidFill>
                  <a:srgbClr val="384649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84649"/>
                </a:solidFill>
              </a:defRPr>
            </a:lvl1pPr>
            <a:lvl2pPr>
              <a:defRPr sz="2400">
                <a:solidFill>
                  <a:srgbClr val="384649"/>
                </a:solidFill>
              </a:defRPr>
            </a:lvl2pPr>
            <a:lvl3pPr>
              <a:defRPr sz="2000">
                <a:solidFill>
                  <a:srgbClr val="384649"/>
                </a:solidFill>
              </a:defRPr>
            </a:lvl3pPr>
            <a:lvl4pPr>
              <a:defRPr sz="1800">
                <a:solidFill>
                  <a:srgbClr val="384649"/>
                </a:solidFill>
              </a:defRPr>
            </a:lvl4pPr>
            <a:lvl5pPr>
              <a:defRPr sz="1800">
                <a:solidFill>
                  <a:srgbClr val="38464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84649"/>
                </a:solidFill>
              </a:defRPr>
            </a:lvl1pPr>
            <a:lvl2pPr>
              <a:defRPr sz="2400">
                <a:solidFill>
                  <a:srgbClr val="384649"/>
                </a:solidFill>
              </a:defRPr>
            </a:lvl2pPr>
            <a:lvl3pPr>
              <a:defRPr sz="2000">
                <a:solidFill>
                  <a:srgbClr val="384649"/>
                </a:solidFill>
              </a:defRPr>
            </a:lvl3pPr>
            <a:lvl4pPr>
              <a:defRPr sz="1800">
                <a:solidFill>
                  <a:srgbClr val="384649"/>
                </a:solidFill>
              </a:defRPr>
            </a:lvl4pPr>
            <a:lvl5pPr>
              <a:defRPr sz="1800">
                <a:solidFill>
                  <a:srgbClr val="38464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9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61214_WaCClim_Logo_3.0-01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/>
          <a:stretch/>
        </p:blipFill>
        <p:spPr>
          <a:xfrm>
            <a:off x="0" y="1443081"/>
            <a:ext cx="4050986" cy="265720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4005064"/>
            <a:ext cx="8784976" cy="265583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cxnSp>
        <p:nvCxnSpPr>
          <p:cNvPr id="11" name="Straight Connector 6"/>
          <p:cNvCxnSpPr/>
          <p:nvPr userDrawn="1"/>
        </p:nvCxnSpPr>
        <p:spPr>
          <a:xfrm>
            <a:off x="539552" y="1711455"/>
            <a:ext cx="8147248" cy="0"/>
          </a:xfrm>
          <a:prstGeom prst="line">
            <a:avLst/>
          </a:prstGeom>
          <a:ln w="190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1965015" y="4319152"/>
            <a:ext cx="4997513" cy="202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300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300" dirty="0">
                <a:solidFill>
                  <a:schemeClr val="bg1"/>
                </a:solidFill>
                <a:cs typeface="Calibri"/>
              </a:rPr>
              <a:t>ECAM Tool:</a:t>
            </a:r>
          </a:p>
          <a:p>
            <a:pPr marL="0" indent="0" algn="ctr">
              <a:buNone/>
            </a:pPr>
            <a:r>
              <a:rPr lang="nl-NL" sz="2300" dirty="0">
                <a:solidFill>
                  <a:schemeClr val="bg1"/>
                </a:solidFill>
              </a:rPr>
              <a:t>Energy performance and Carbon </a:t>
            </a:r>
            <a:r>
              <a:rPr lang="nl-NL" sz="2300" dirty="0" smtClean="0">
                <a:solidFill>
                  <a:schemeClr val="bg1"/>
                </a:solidFill>
              </a:rPr>
              <a:t>emissions  </a:t>
            </a:r>
            <a:r>
              <a:rPr lang="nl-NL" sz="2300" dirty="0">
                <a:solidFill>
                  <a:schemeClr val="bg1"/>
                </a:solidFill>
              </a:rPr>
              <a:t>Assessment and Monitoring tool </a:t>
            </a: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3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46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4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85" y="1538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8" name="Picture 9" descr="161214_WaCClim_Logo_3.0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52" y="-5702"/>
            <a:ext cx="2419048" cy="15407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9552" y="1223684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5696" y="6624736"/>
            <a:ext cx="9155392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i="0" u="none" strike="noStrike" kern="1200" spc="0" baseline="0" dirty="0" smtClean="0">
          <a:solidFill>
            <a:srgbClr val="3879A3"/>
          </a:solidFill>
          <a:latin typeface="Calibri"/>
          <a:ea typeface="+mn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1965015" y="4319152"/>
            <a:ext cx="4997513" cy="202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300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300" dirty="0">
                <a:solidFill>
                  <a:schemeClr val="bg1"/>
                </a:solidFill>
                <a:cs typeface="Calibri"/>
              </a:rPr>
              <a:t>ECAM Tool:</a:t>
            </a:r>
          </a:p>
          <a:p>
            <a:pPr marL="0" indent="0" algn="ctr">
              <a:buNone/>
            </a:pPr>
            <a:r>
              <a:rPr lang="nl-NL" sz="2300" dirty="0">
                <a:solidFill>
                  <a:schemeClr val="bg1"/>
                </a:solidFill>
              </a:rPr>
              <a:t>Energy performance and Carbon </a:t>
            </a:r>
            <a:r>
              <a:rPr lang="nl-NL" sz="2300" dirty="0" smtClean="0">
                <a:solidFill>
                  <a:schemeClr val="bg1"/>
                </a:solidFill>
              </a:rPr>
              <a:t>emissions  </a:t>
            </a:r>
            <a:r>
              <a:rPr lang="nl-NL" sz="2300" dirty="0">
                <a:solidFill>
                  <a:schemeClr val="bg1"/>
                </a:solidFill>
              </a:rPr>
              <a:t>Assessment and Monitoring tool </a:t>
            </a: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39552" y="580817"/>
            <a:ext cx="5417840" cy="58246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38464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i="0" u="none" strike="noStrike" spc="0" baseline="0" dirty="0" smtClean="0">
                <a:solidFill>
                  <a:srgbClr val="3879A3"/>
                </a:solidFill>
                <a:latin typeface="Calibri"/>
                <a:cs typeface="Calibri"/>
              </a:rPr>
              <a:t>Module </a:t>
            </a:r>
            <a:r>
              <a:rPr lang="en-US" sz="2800" b="1" dirty="0" smtClean="0">
                <a:solidFill>
                  <a:srgbClr val="3879A3"/>
                </a:solidFill>
                <a:latin typeface="Calibri"/>
                <a:cs typeface="Calibri"/>
              </a:rPr>
              <a:t>6</a:t>
            </a:r>
            <a:r>
              <a:rPr lang="en-US" sz="2800" b="1" i="0" u="none" strike="noStrike" spc="0" baseline="0" dirty="0" smtClean="0">
                <a:solidFill>
                  <a:srgbClr val="3879A3"/>
                </a:solidFill>
                <a:latin typeface="Calibri"/>
                <a:cs typeface="Calibri"/>
              </a:rPr>
              <a:t>: </a:t>
            </a:r>
            <a:r>
              <a:rPr lang="en-GB" sz="2800" b="1" dirty="0" smtClean="0">
                <a:solidFill>
                  <a:srgbClr val="3879A3"/>
                </a:solidFill>
                <a:latin typeface="Calibri"/>
                <a:cs typeface="Calibri"/>
              </a:rPr>
              <a:t>Water Efficiency </a:t>
            </a:r>
            <a:endParaRPr lang="en-US" sz="2800" b="1" dirty="0">
              <a:solidFill>
                <a:srgbClr val="3879A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What </a:t>
              </a:r>
              <a:r>
                <a:rPr lang="en-US" sz="2400" b="1" dirty="0">
                  <a:solidFill>
                    <a:srgbClr val="3879A3"/>
                  </a:solidFill>
                </a:rPr>
                <a:t>is water efficiency?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515252"/>
            <a:ext cx="8217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457200">
              <a:buClr>
                <a:srgbClr val="92D050"/>
              </a:buClr>
              <a:buFont typeface="+mj-lt"/>
              <a:buAutoNum type="arabicPeriod" startAt="3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Conveying and treating only the water that you need to convey and treat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2699630"/>
            <a:ext cx="7775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Why is this important?</a:t>
            </a:r>
          </a:p>
          <a:p>
            <a:pPr marL="263525" lvl="1">
              <a:buClr>
                <a:srgbClr val="00AEEF"/>
              </a:buClr>
              <a:defRPr/>
            </a:pPr>
            <a:endParaRPr lang="en-GB" sz="2000" dirty="0"/>
          </a:p>
          <a:p>
            <a:pPr marL="263525" lvl="1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Conveying and treating potable water and wastewater is costly and energy intensive; therefore, you do not want to convey and treat more than you need to.  </a:t>
            </a:r>
          </a:p>
          <a:p>
            <a:pPr marL="263525" lvl="1">
              <a:buClr>
                <a:srgbClr val="00AEEF"/>
              </a:buClr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010" y="1628800"/>
            <a:ext cx="7805239" cy="769441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2: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Conveying and treating only the water that you need to convey and treat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95138" y="2996952"/>
            <a:ext cx="8095441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00AEEF"/>
              </a:buClr>
              <a:defRPr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63525" lvl="1">
              <a:buClr>
                <a:srgbClr val="00AEEF"/>
              </a:buClr>
              <a:defRPr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Name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at least one measure to accomplish this for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drinking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water and wastewater</a:t>
            </a: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24" y="1477032"/>
            <a:ext cx="7805239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2: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Answer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35531"/>
            <a:chOff x="223965" y="496906"/>
            <a:chExt cx="4104492" cy="535531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 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1" y="2444069"/>
            <a:ext cx="71532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0355" y="396954"/>
            <a:ext cx="5815433" cy="830997"/>
            <a:chOff x="24080" y="5354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2. The </a:t>
              </a:r>
              <a:r>
                <a:rPr lang="en-US" sz="2400" b="1" dirty="0">
                  <a:solidFill>
                    <a:srgbClr val="3879A3"/>
                  </a:solidFill>
                </a:rPr>
                <a:t>role of water efficiency in climate change mitigation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853" y="1535046"/>
            <a:ext cx="8217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Producing potable (drinking water quality) water is costly and </a:t>
            </a:r>
            <a:r>
              <a:rPr lang="en-GB" sz="2400" dirty="0">
                <a:solidFill>
                  <a:srgbClr val="FF0000"/>
                </a:solidFill>
              </a:rPr>
              <a:t>energy intensive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; therefore, if other lesser quality water (i.e. water reuse, rainwater, etc.) can be used for non-potable purposes, it is always better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606425" lvl="1" indent="-342900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Conveying and treating potable water and wastewater is costly and </a:t>
            </a:r>
            <a:r>
              <a:rPr lang="en-GB" sz="2400" dirty="0">
                <a:solidFill>
                  <a:srgbClr val="FF0000"/>
                </a:solidFill>
              </a:rPr>
              <a:t>energy intensive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; therefore, you do not want to convey and treat more than you need to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73" y="5288557"/>
            <a:ext cx="8163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Therefore, being more water efficient results in less energy consumption from less pumping and less treatment, less GHG emissions, and CC mitigation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7513" y="421270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9C938"/>
                </a:solidFill>
              </a:rPr>
              <a:t>Grid energy consumption (kWh)  = CO</a:t>
            </a:r>
            <a:r>
              <a:rPr lang="en-US" sz="2400" baseline="-25000" dirty="0">
                <a:solidFill>
                  <a:srgbClr val="A9C938"/>
                </a:solidFill>
              </a:rPr>
              <a:t>2</a:t>
            </a:r>
            <a:r>
              <a:rPr lang="en-US" sz="2400" dirty="0">
                <a:solidFill>
                  <a:srgbClr val="A9C938"/>
                </a:solidFill>
              </a:rPr>
              <a:t> emissions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513" y="467141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9C938"/>
                </a:solidFill>
              </a:rPr>
              <a:t>EF = kg CO2e / kWh </a:t>
            </a:r>
          </a:p>
        </p:txBody>
      </p:sp>
      <p:sp>
        <p:nvSpPr>
          <p:cNvPr id="10" name="Rechteck 9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2" y="1609775"/>
            <a:ext cx="8369350" cy="461665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3: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role of water efficiency in climate change mitigation  </a:t>
            </a:r>
            <a:endParaRPr lang="en-US" sz="2400" b="1" kern="0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07504" y="23488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00AEEF"/>
              </a:buClr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the water efficiency GHG-related emissions for each stage of the urban water cycle below and their sources and influencing factors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48" y="3513763"/>
            <a:ext cx="5904657" cy="28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24" y="1477032"/>
            <a:ext cx="7805239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3: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Answer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35531"/>
            <a:chOff x="223965" y="496906"/>
            <a:chExt cx="4104492" cy="535531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 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18132" y="20365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DW Abstraction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6" y="20365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DW Treatment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43081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DW Distribution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7025"/>
              </p:ext>
            </p:extLst>
          </p:nvPr>
        </p:nvGraphicFramePr>
        <p:xfrm>
          <a:off x="107504" y="2437136"/>
          <a:ext cx="3263311" cy="183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023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kWh CO</a:t>
                      </a:r>
                      <a:r>
                        <a:rPr lang="en-US" baseline="-25000" dirty="0">
                          <a:solidFill>
                            <a:srgbClr val="595959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Pumping, equip.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Auth.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Consumption,</a:t>
                      </a:r>
                    </a:p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Non-revenue water 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3109"/>
              </p:ext>
            </p:extLst>
          </p:nvPr>
        </p:nvGraphicFramePr>
        <p:xfrm>
          <a:off x="4499992" y="2437136"/>
          <a:ext cx="3263311" cy="183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023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/>
                        <a:t>kWh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Pumping,</a:t>
                      </a:r>
                      <a:r>
                        <a:rPr lang="en-US" baseline="0" dirty="0"/>
                        <a:t> process, equip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Auth.</a:t>
                      </a:r>
                      <a:r>
                        <a:rPr lang="en-US" baseline="0" dirty="0"/>
                        <a:t> Consumption,</a:t>
                      </a:r>
                    </a:p>
                    <a:p>
                      <a:r>
                        <a:rPr lang="en-US" baseline="0" dirty="0"/>
                        <a:t>Non-revenue water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18132"/>
              </p:ext>
            </p:extLst>
          </p:nvPr>
        </p:nvGraphicFramePr>
        <p:xfrm>
          <a:off x="2123728" y="4698461"/>
          <a:ext cx="4176464" cy="183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792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382363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1935309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/>
                        <a:t>kWh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Pumping</a:t>
                      </a:r>
                      <a:r>
                        <a:rPr lang="en-US" dirty="0" smtClean="0"/>
                        <a:t>, </a:t>
                      </a:r>
                      <a:r>
                        <a:rPr lang="en-US" baseline="0" dirty="0" smtClean="0"/>
                        <a:t>equip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Auth.</a:t>
                      </a:r>
                      <a:r>
                        <a:rPr lang="en-US" baseline="0" dirty="0"/>
                        <a:t> Consumption,</a:t>
                      </a:r>
                    </a:p>
                    <a:p>
                      <a:r>
                        <a:rPr lang="en-US" baseline="0" dirty="0"/>
                        <a:t>Non-revenue water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</a:tbl>
          </a:graphicData>
        </a:graphic>
      </p:graphicFrame>
      <p:sp>
        <p:nvSpPr>
          <p:cNvPr id="22" name="Rechteck 21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24" y="1477032"/>
            <a:ext cx="7805239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3: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Answer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35531"/>
            <a:chOff x="223965" y="496906"/>
            <a:chExt cx="4104492" cy="535531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 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5724128" y="19650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WW Treatment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31" y="19584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WW Collection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9080" y="42873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WW Discharge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12331"/>
              </p:ext>
            </p:extLst>
          </p:nvPr>
        </p:nvGraphicFramePr>
        <p:xfrm>
          <a:off x="465784" y="2420998"/>
          <a:ext cx="3263311" cy="18381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9832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101311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kWh CO</a:t>
                      </a:r>
                      <a:r>
                        <a:rPr lang="en-US" baseline="-25000" dirty="0">
                          <a:solidFill>
                            <a:srgbClr val="595959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Pumping, equip.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Auth.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Consumption, infiltration/</a:t>
                      </a:r>
                    </a:p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inflow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28407"/>
              </p:ext>
            </p:extLst>
          </p:nvPr>
        </p:nvGraphicFramePr>
        <p:xfrm>
          <a:off x="2411760" y="4651838"/>
          <a:ext cx="3977087" cy="1948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2104879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kWh CO</a:t>
                      </a:r>
                      <a:r>
                        <a:rPr lang="en-US" baseline="-25000" dirty="0">
                          <a:solidFill>
                            <a:srgbClr val="595959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Pumping, equip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Auth.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Consumption,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595959"/>
                          </a:solidFill>
                        </a:rPr>
                        <a:t>Inf./Inf.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N</a:t>
                      </a:r>
                      <a:r>
                        <a:rPr lang="en-US" baseline="-25000" dirty="0">
                          <a:solidFill>
                            <a:srgbClr val="595959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Receiving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N in effluent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344610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20734"/>
              </p:ext>
            </p:extLst>
          </p:nvPr>
        </p:nvGraphicFramePr>
        <p:xfrm>
          <a:off x="5485152" y="2439917"/>
          <a:ext cx="3263311" cy="18381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1023">
                  <a:extLst>
                    <a:ext uri="{9D8B030D-6E8A-4147-A177-3AD203B41FA5}">
                      <a16:colId xmlns:a16="http://schemas.microsoft.com/office/drawing/2014/main" xmlns="" val="17989433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958691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69069119"/>
                    </a:ext>
                  </a:extLst>
                </a:gridCol>
              </a:tblGrid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GHG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387593"/>
                  </a:ext>
                </a:extLst>
              </a:tr>
              <a:tr h="6493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kWh CO</a:t>
                      </a:r>
                      <a:r>
                        <a:rPr lang="en-US" baseline="-25000" dirty="0">
                          <a:solidFill>
                            <a:srgbClr val="595959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Pumping,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process, equip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Auth.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 Consumption,</a:t>
                      </a:r>
                    </a:p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Infiltration/ </a:t>
                      </a:r>
                    </a:p>
                    <a:p>
                      <a:r>
                        <a:rPr lang="en-US" baseline="0" dirty="0">
                          <a:solidFill>
                            <a:srgbClr val="595959"/>
                          </a:solidFill>
                        </a:rPr>
                        <a:t>inflow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837265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0355" y="298449"/>
            <a:ext cx="5815433" cy="830997"/>
            <a:chOff x="24080" y="5354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The </a:t>
              </a:r>
              <a:r>
                <a:rPr lang="en-US" sz="2400" b="1" dirty="0">
                  <a:solidFill>
                    <a:srgbClr val="3879A3"/>
                  </a:solidFill>
                </a:rPr>
                <a:t>role of water efficiency in climate change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mitigation: Conclusion 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2" y="1535047"/>
            <a:ext cx="6813238" cy="49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Inhaltsplatzhalter 9"/>
          <p:cNvSpPr txBox="1">
            <a:spLocks/>
          </p:cNvSpPr>
          <p:nvPr/>
        </p:nvSpPr>
        <p:spPr>
          <a:xfrm>
            <a:off x="323528" y="1628800"/>
            <a:ext cx="8047313" cy="4525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1463" indent="-271463" algn="l" defTabSz="4572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What is the single most important parameter in evaluating water efficiency? </a:t>
            </a:r>
          </a:p>
          <a:p>
            <a:pPr marL="0" lvl="0" indent="0">
              <a:buClr>
                <a:srgbClr val="00AEEF"/>
              </a:buClr>
              <a:buNone/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Answer:   Volume, m</a:t>
            </a:r>
            <a:r>
              <a:rPr lang="en-GB" sz="2400" b="1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marL="0" lvl="0" indent="0">
              <a:buClr>
                <a:srgbClr val="00AEEF"/>
              </a:buClr>
              <a:buNone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water efficiency related GHG emissions will be based upon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volume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Clr>
                <a:srgbClr val="A9C938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Volume abstracted (pumped)</a:t>
            </a:r>
          </a:p>
          <a:p>
            <a:pPr>
              <a:buClr>
                <a:srgbClr val="A9C938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Volume treated  </a:t>
            </a:r>
          </a:p>
          <a:p>
            <a:pPr>
              <a:buClr>
                <a:srgbClr val="A9C938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Volume distributed/collected (pumped) </a:t>
            </a:r>
          </a:p>
          <a:p>
            <a:pPr>
              <a:buClr>
                <a:srgbClr val="A9C938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Volume discharged (pumped)</a:t>
            </a:r>
          </a:p>
          <a:p>
            <a:pPr marL="0" indent="0">
              <a:buClr>
                <a:srgbClr val="A9C938"/>
              </a:buClr>
              <a:buNone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And will be driven by </a:t>
            </a:r>
          </a:p>
          <a:p>
            <a:pPr>
              <a:buClr>
                <a:srgbClr val="A9C938"/>
              </a:buClr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Volume of authorized consumption</a:t>
            </a:r>
          </a:p>
          <a:p>
            <a:pPr>
              <a:buClr>
                <a:srgbClr val="A9C938"/>
              </a:buClr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Volume of non-revenue water</a:t>
            </a:r>
          </a:p>
          <a:p>
            <a:pPr>
              <a:buClr>
                <a:srgbClr val="A9C938"/>
              </a:buClr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Volume of infiltration/inflow 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Inhaltsplatzhalter 9"/>
          <p:cNvSpPr txBox="1">
            <a:spLocks/>
          </p:cNvSpPr>
          <p:nvPr/>
        </p:nvSpPr>
        <p:spPr>
          <a:xfrm>
            <a:off x="278567" y="1916832"/>
            <a:ext cx="8586865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9C938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Since all water efficiency related GHG emissions can be traced to energy consumption, a key indicator to track across the urban water cycle is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kWh/m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  Therefore, knowing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volume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energy consumption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GB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e/kWh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grid energy emission factor, one can calculate water efficiency related GHG remissions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buClr>
                <a:srgbClr val="A9C938"/>
              </a:buClr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A9C938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let’s take a look at where we can track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water efficiency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kWh/m</a:t>
            </a:r>
            <a:r>
              <a:rPr lang="en-GB" sz="2000" b="1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in ECAM to assess water efficiency related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GHG emissions 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A9C938"/>
              </a:buClr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A9C938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Load </a:t>
            </a:r>
            <a:r>
              <a:rPr lang="en-GB" sz="2000" b="1" dirty="0">
                <a:solidFill>
                  <a:srgbClr val="FF0000"/>
                </a:solidFill>
              </a:rPr>
              <a:t>WE .</a:t>
            </a:r>
            <a:r>
              <a:rPr lang="en-GB" sz="2000" b="1" dirty="0" err="1">
                <a:solidFill>
                  <a:srgbClr val="FF0000"/>
                </a:solidFill>
              </a:rPr>
              <a:t>json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file (Slides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20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26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will be interactive with tool) 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5"/>
            <a:ext cx="8683284" cy="4503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Interrelation of climate change and the water cycle</a:t>
            </a:r>
          </a:p>
          <a:p>
            <a:pPr marL="0" indent="0">
              <a:buClr>
                <a:srgbClr val="92D050"/>
              </a:buClr>
              <a:buNone/>
            </a:pP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Typical emission sources of drinking water and wastewater utilities</a:t>
            </a:r>
          </a:p>
          <a:p>
            <a:pPr marL="0" indent="0">
              <a:lnSpc>
                <a:spcPct val="100000"/>
              </a:lnSpc>
              <a:buClr>
                <a:srgbClr val="92D050"/>
              </a:buClr>
              <a:buNone/>
            </a:pPr>
            <a:endParaRPr lang="nl-NL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Purpose of initial and detailed assessment</a:t>
            </a:r>
          </a:p>
          <a:p>
            <a:pPr marL="0" indent="0">
              <a:buClr>
                <a:srgbClr val="92D050"/>
              </a:buClr>
              <a:buNone/>
            </a:pP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Purpose baseline report and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important factors for assessing PIs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 Link between ECAM, baseline report and WaCCliM Roadmap</a:t>
            </a:r>
          </a:p>
          <a:p>
            <a:pPr marL="0" indent="0" algn="just">
              <a:buClr>
                <a:srgbClr val="56C107"/>
              </a:buClr>
              <a:buNone/>
            </a:pPr>
            <a:endParaRPr lang="de-DE" sz="2000" dirty="0">
              <a:solidFill>
                <a:srgbClr val="5F5F5F"/>
              </a:solidFill>
            </a:endParaRPr>
          </a:p>
          <a:p>
            <a:pPr marL="0" indent="0">
              <a:buClr>
                <a:srgbClr val="56C107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8477" y="535458"/>
            <a:ext cx="4103044" cy="505972"/>
            <a:chOff x="162039" y="535458"/>
            <a:chExt cx="4103044" cy="505972"/>
          </a:xfrm>
        </p:grpSpPr>
        <p:sp>
          <p:nvSpPr>
            <p:cNvPr id="12" name="TextBox 11"/>
            <p:cNvSpPr txBox="1"/>
            <p:nvPr/>
          </p:nvSpPr>
          <p:spPr>
            <a:xfrm>
              <a:off x="539552" y="535458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>
                  <a:solidFill>
                    <a:srgbClr val="3879A3"/>
                  </a:solidFill>
                  <a:latin typeface="Calibri"/>
                  <a:cs typeface="Calibri"/>
                </a:rPr>
                <a:t>RECALL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9" y="629361"/>
              <a:ext cx="295161" cy="347724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5816"/>
            <a:ext cx="4138941" cy="4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6362898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Drinking Water Detailed GHG Assessment (Abstraction)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55" y="3961716"/>
            <a:ext cx="70199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0" y="1935156"/>
            <a:ext cx="5667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65" y="3489668"/>
            <a:ext cx="60043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384600" y="5041836"/>
            <a:ext cx="7274319" cy="239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1384600" y="5948203"/>
            <a:ext cx="73075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Drinking Water Detailed GHG Assessment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Treatment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7" y="1892539"/>
            <a:ext cx="4183398" cy="25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5735" y="3117117"/>
            <a:ext cx="4246220" cy="805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1" y="2924944"/>
            <a:ext cx="6526105" cy="342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23592" y="4222587"/>
            <a:ext cx="6498136" cy="205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2520704" y="3511647"/>
            <a:ext cx="6436016" cy="341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Drinking Water Detailed GHG Assessment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Distribution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8011"/>
            <a:ext cx="696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1" y="1935156"/>
            <a:ext cx="571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57400" y="4985392"/>
            <a:ext cx="684076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/>
          <p:cNvSpPr/>
          <p:nvPr/>
        </p:nvSpPr>
        <p:spPr>
          <a:xfrm>
            <a:off x="1835697" y="6066136"/>
            <a:ext cx="686246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308727" y="3591341"/>
            <a:ext cx="549351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Wastewater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Detailed GHG Assessment (Collection)  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6" y="1935156"/>
            <a:ext cx="5129708" cy="29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503" y="3386718"/>
            <a:ext cx="4428509" cy="485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42" y="2464100"/>
            <a:ext cx="5400600" cy="41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356934" y="4963165"/>
            <a:ext cx="547260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3428943" y="3018949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3356934" y="4056525"/>
            <a:ext cx="5472609" cy="330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3428943" y="3387373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Wastewater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Detailed GHG Assessment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(Treatment) 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" y="1952246"/>
            <a:ext cx="4427983" cy="32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8923"/>
            <a:ext cx="5724128" cy="37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14853" y="3187486"/>
            <a:ext cx="3731443" cy="57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3275856" y="3192827"/>
            <a:ext cx="5724128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/>
          <p:cNvSpPr/>
          <p:nvPr/>
        </p:nvSpPr>
        <p:spPr>
          <a:xfrm>
            <a:off x="3275856" y="4849011"/>
            <a:ext cx="5724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/>
          <p:cNvSpPr/>
          <p:nvPr/>
        </p:nvSpPr>
        <p:spPr>
          <a:xfrm>
            <a:off x="3275856" y="4200425"/>
            <a:ext cx="5724128" cy="22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35"/>
          <p:cNvSpPr/>
          <p:nvPr/>
        </p:nvSpPr>
        <p:spPr>
          <a:xfrm>
            <a:off x="3275856" y="5497083"/>
            <a:ext cx="5724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Assessing </a:t>
              </a:r>
              <a:r>
                <a:rPr lang="en-US" sz="2400" b="1" dirty="0">
                  <a:solidFill>
                    <a:srgbClr val="3879A3"/>
                  </a:solidFill>
                </a:rPr>
                <a:t>water efficiency in </a:t>
              </a:r>
              <a:r>
                <a:rPr lang="en-US" sz="2400" b="1" dirty="0" smtClean="0">
                  <a:solidFill>
                    <a:srgbClr val="3879A3"/>
                  </a:solidFill>
                </a:rPr>
                <a:t>ECAM </a:t>
              </a:r>
              <a:r>
                <a:rPr lang="en-US" sz="2400" b="1" dirty="0">
                  <a:solidFill>
                    <a:srgbClr val="3879A3"/>
                  </a:solidFill>
                </a:rPr>
                <a:t>tool 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551" y="1535046"/>
            <a:ext cx="872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Wastewater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Detailed GHG Assessment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(Discharge) 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2" y="1957442"/>
            <a:ext cx="5276090" cy="36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109890" y="3409090"/>
            <a:ext cx="4242969" cy="483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02" y="3111338"/>
            <a:ext cx="5881417" cy="33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318417" y="3859134"/>
            <a:ext cx="5807094" cy="470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/>
          <p:cNvSpPr/>
          <p:nvPr/>
        </p:nvSpPr>
        <p:spPr>
          <a:xfrm>
            <a:off x="3306237" y="5329025"/>
            <a:ext cx="581927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/>
          <p:cNvSpPr/>
          <p:nvPr/>
        </p:nvSpPr>
        <p:spPr>
          <a:xfrm>
            <a:off x="3316101" y="5985556"/>
            <a:ext cx="580940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3334812" y="4590240"/>
            <a:ext cx="5819273" cy="252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2" y="1609775"/>
            <a:ext cx="8369350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4: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Assessing water efficiency opportunities in ECAM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6618" y="2204864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For each measure, indicate how you would assess, and what stages the measure would impact in terms of GHG emissions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3" y="3156244"/>
            <a:ext cx="4572548" cy="19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9" y="4293096"/>
            <a:ext cx="5353127" cy="204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2" y="1609775"/>
            <a:ext cx="8369350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5: Assessing water efficiency opportunities in ECAM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14" name="Inhaltsplatzhalter 9"/>
          <p:cNvSpPr txBox="1">
            <a:spLocks/>
          </p:cNvSpPr>
          <p:nvPr/>
        </p:nvSpPr>
        <p:spPr>
          <a:xfrm>
            <a:off x="390488" y="2299900"/>
            <a:ext cx="8541409" cy="3672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Use the kWh/m3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factor in Distribution Stage, and kg CO2e/kWh conversion factor for grid electricity specified in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Configuration</a:t>
            </a:r>
          </a:p>
          <a:p>
            <a:pPr lvl="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Calculate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what a 10% reduction in authorized consumption will result in GHG reduction from just the Distribution stage.  </a:t>
            </a:r>
          </a:p>
          <a:p>
            <a:pPr lvl="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Develop the hand calculation for GHG emissions</a:t>
            </a:r>
          </a:p>
          <a:p>
            <a:pPr lvl="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heck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with ECAM Opportunities page and/or other ECAM pages.    </a:t>
            </a: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GB" sz="2400" baseline="30000" dirty="0"/>
          </a:p>
          <a:p>
            <a:pPr lvl="0">
              <a:buClr>
                <a:srgbClr val="00AEEF"/>
              </a:buClr>
              <a:defRPr/>
            </a:pPr>
            <a:endParaRPr lang="en-GB" sz="2400" dirty="0"/>
          </a:p>
        </p:txBody>
      </p:sp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2" y="1609775"/>
            <a:ext cx="8369350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6: Water efficiency opportunities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0" y="2159882"/>
            <a:ext cx="6657330" cy="44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8476" y="535458"/>
            <a:ext cx="5043725" cy="505972"/>
            <a:chOff x="162039" y="535458"/>
            <a:chExt cx="4103044" cy="505972"/>
          </a:xfrm>
        </p:grpSpPr>
        <p:sp>
          <p:nvSpPr>
            <p:cNvPr id="15" name="TextBox 14"/>
            <p:cNvSpPr txBox="1"/>
            <p:nvPr/>
          </p:nvSpPr>
          <p:spPr>
            <a:xfrm>
              <a:off x="539552" y="535458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>
                  <a:solidFill>
                    <a:srgbClr val="3879A3"/>
                  </a:solidFill>
                  <a:latin typeface="Calibri"/>
                  <a:cs typeface="Calibri"/>
                </a:rPr>
                <a:t>WaCCliM Roadmap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9" y="629361"/>
              <a:ext cx="295161" cy="347724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699"/>
            <a:ext cx="9140484" cy="352112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2" y="1609775"/>
            <a:ext cx="8369350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6: Water efficiency opportunities (Cont’d)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83569"/>
            <a:ext cx="5626968" cy="41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How does 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Water efficiency contribute 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to climate change?</a:t>
            </a:r>
          </a:p>
          <a:p>
            <a:pPr marL="0" indent="0">
              <a:buClr>
                <a:srgbClr val="92D050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ECAM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tool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can be used to assess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opportunities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for improving water efficiency and reducing related GHG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emissions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does implementing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water efficiency related measures to reduce GHG emissions fits within the WaCCliM Roadmap</a:t>
            </a: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nl-NL" sz="2400" dirty="0">
              <a:solidFill>
                <a:srgbClr val="00B0F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605" y="541974"/>
            <a:ext cx="4204130" cy="505972"/>
            <a:chOff x="162805" y="535457"/>
            <a:chExt cx="4204130" cy="505972"/>
          </a:xfrm>
        </p:grpSpPr>
        <p:sp>
          <p:nvSpPr>
            <p:cNvPr id="13" name="TextBox 12"/>
            <p:cNvSpPr txBox="1"/>
            <p:nvPr/>
          </p:nvSpPr>
          <p:spPr>
            <a:xfrm>
              <a:off x="641404" y="535457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RECAP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5" y="615157"/>
              <a:ext cx="380220" cy="376132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5"/>
            <a:ext cx="8291264" cy="428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Understand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what is water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efficiency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role of water efficiency in climate change mitigation and adaptation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 use ECAM tool to assess:</a:t>
            </a:r>
          </a:p>
          <a:p>
            <a:pPr lvl="1">
              <a:buClr>
                <a:srgbClr val="92D050"/>
              </a:buClr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water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efficiency throughout the urban water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cycle</a:t>
            </a:r>
          </a:p>
          <a:p>
            <a:pPr lvl="1">
              <a:buClr>
                <a:srgbClr val="92D050"/>
              </a:buClr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opportunities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for improving water efficiency and reducing related GHG emissions</a:t>
            </a: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How implementing water efficiency related measures to reduce GHG emissions fits within the WaCCliM Roadmap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00AEEF"/>
              </a:buClr>
              <a:buNone/>
              <a:defRPr/>
            </a:pPr>
            <a:endParaRPr lang="nl-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56C107"/>
              </a:buClr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3231" y="535458"/>
            <a:ext cx="4137343" cy="535531"/>
            <a:chOff x="127740" y="535458"/>
            <a:chExt cx="4137343" cy="535531"/>
          </a:xfrm>
        </p:grpSpPr>
        <p:sp>
          <p:nvSpPr>
            <p:cNvPr id="13" name="TextBox 12"/>
            <p:cNvSpPr txBox="1"/>
            <p:nvPr/>
          </p:nvSpPr>
          <p:spPr>
            <a:xfrm>
              <a:off x="539552" y="535458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 smtClean="0">
                  <a:solidFill>
                    <a:srgbClr val="3879A3"/>
                  </a:solidFill>
                  <a:latin typeface="Calibri"/>
                  <a:cs typeface="Calibri"/>
                </a:rPr>
                <a:t>LEARNING </a:t>
              </a:r>
              <a:r>
                <a:rPr lang="en-US" sz="2400" b="1" dirty="0">
                  <a:solidFill>
                    <a:srgbClr val="3879A3"/>
                  </a:solidFill>
                  <a:latin typeface="Calibri"/>
                  <a:cs typeface="Calibri"/>
                </a:rPr>
                <a:t>OBJECTIVES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40" y="607726"/>
              <a:ext cx="369859" cy="390994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What </a:t>
              </a:r>
              <a:r>
                <a:rPr lang="en-US" sz="2400" b="1" dirty="0">
                  <a:solidFill>
                    <a:srgbClr val="3879A3"/>
                  </a:solidFill>
                </a:rPr>
                <a:t>is water efficiency?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1" indent="-457200"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Reducing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wasteful use of water </a:t>
            </a:r>
          </a:p>
          <a:p>
            <a:pPr marL="720725" lvl="1" indent="-457200"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Producing and using the right water for the right purpose</a:t>
            </a:r>
          </a:p>
          <a:p>
            <a:pPr marL="720725" lvl="1" indent="-457200"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Conveying and treating only the water that you need to convey and treat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515252"/>
            <a:ext cx="8217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efficiency can be broken down into 3 actions that are all interrelated:</a:t>
            </a:r>
          </a:p>
        </p:txBody>
      </p:sp>
      <p:pic>
        <p:nvPicPr>
          <p:cNvPr id="12" name="Picture 2" descr="http://atspaceltd.co.uk/wp-content/uploads/water-effici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61" y="4120408"/>
            <a:ext cx="4732668" cy="22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What </a:t>
              </a:r>
              <a:r>
                <a:rPr lang="en-US" sz="2400" b="1" dirty="0">
                  <a:solidFill>
                    <a:srgbClr val="3879A3"/>
                  </a:solidFill>
                </a:rPr>
                <a:t>is water efficiency?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515252"/>
            <a:ext cx="821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457200">
              <a:buClr>
                <a:srgbClr val="92D050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Reducing wasteful use of water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7" y="2564904"/>
            <a:ext cx="8782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en-US" sz="2400" b="1" dirty="0" smtClean="0">
                  <a:solidFill>
                    <a:srgbClr val="3879A3"/>
                  </a:solidFill>
                </a:rPr>
                <a:t>What </a:t>
              </a:r>
              <a:r>
                <a:rPr lang="en-US" sz="2400" b="1" dirty="0">
                  <a:solidFill>
                    <a:srgbClr val="3879A3"/>
                  </a:solidFill>
                </a:rPr>
                <a:t>is water efficiency?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590355" y="2346249"/>
            <a:ext cx="8084569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2D050"/>
              </a:buClr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515252"/>
            <a:ext cx="821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457200">
              <a:buClr>
                <a:srgbClr val="92D050"/>
              </a:buClr>
              <a:buFont typeface="+mj-lt"/>
              <a:buAutoNum type="arabicPeriod" startAt="2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Producing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using the right water for the right purpose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2151728"/>
            <a:ext cx="7775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Why is this important?</a:t>
            </a:r>
          </a:p>
          <a:p>
            <a:pPr marL="263525" lvl="1">
              <a:buClr>
                <a:srgbClr val="00AEEF"/>
              </a:buClr>
              <a:defRPr/>
            </a:pPr>
            <a:endParaRPr lang="en-GB" sz="2000" dirty="0"/>
          </a:p>
          <a:p>
            <a:pPr marL="263525" lvl="1">
              <a:buClr>
                <a:srgbClr val="00AEEF"/>
              </a:buClr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Producing potable (drinking water quality) water is costly and energy intensive; therefore, if other lesser quality water (i.e. water reuse, rainwater, etc.) can be used for non-potable purposes, it is always better.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4474569"/>
            <a:ext cx="5438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711" y="1590840"/>
            <a:ext cx="7951844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1: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Producing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and using the right water for the right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05972"/>
            <a:chOff x="223965" y="496906"/>
            <a:chExt cx="4104492" cy="505972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6710" y="2261540"/>
            <a:ext cx="793386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Match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right water with the right purpose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(the same water can be matched to multiple purposes and purposes can be matched by more than one type of water)</a:t>
            </a: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99981"/>
              </p:ext>
            </p:extLst>
          </p:nvPr>
        </p:nvGraphicFramePr>
        <p:xfrm>
          <a:off x="1115616" y="3505629"/>
          <a:ext cx="261595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xmlns="" val="1486539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87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Potable</a:t>
                      </a:r>
                      <a:r>
                        <a:rPr lang="en-US" baseline="0" dirty="0"/>
                        <a:t>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07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Rain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91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Recycled water via semi-advanced treatment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89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Recycled water via most advanced treatment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22716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1404"/>
              </p:ext>
            </p:extLst>
          </p:nvPr>
        </p:nvGraphicFramePr>
        <p:xfrm>
          <a:off x="5076056" y="3482387"/>
          <a:ext cx="2615952" cy="2758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xmlns="" val="3835421643"/>
                    </a:ext>
                  </a:extLst>
                </a:gridCol>
              </a:tblGrid>
              <a:tr h="229955">
                <a:tc>
                  <a:txBody>
                    <a:bodyPr/>
                    <a:lstStyle/>
                    <a:p>
                      <a:r>
                        <a:rPr lang="en-US" dirty="0"/>
                        <a:t>Purpose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6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Landscape</a:t>
                      </a:r>
                      <a:r>
                        <a:rPr lang="en-US" baseline="0" dirty="0"/>
                        <a:t> irrigation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173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  <a:r>
                        <a:rPr lang="en-US" baseline="0" dirty="0"/>
                        <a:t> potable reuse source water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73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Drinking water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99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Indirect potable reuse source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04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Toilet flushing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302978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224" y="1477032"/>
            <a:ext cx="7805239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Exercise 1: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Answer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35531"/>
            <a:chOff x="223965" y="496906"/>
            <a:chExt cx="4104492" cy="535531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</a:t>
              </a:r>
              <a:r>
                <a:rPr lang="en-US" sz="2400" b="1" i="0" u="none" strike="noStrike" spc="0" dirty="0" smtClean="0">
                  <a:solidFill>
                    <a:srgbClr val="3879A3"/>
                  </a:solidFill>
                  <a:latin typeface="Calibri"/>
                  <a:cs typeface="Calibri"/>
                </a:rPr>
                <a:t>EXERCISE 1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0" y="2242941"/>
            <a:ext cx="8318367" cy="38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91880" y="6624736"/>
            <a:ext cx="1904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Water Efficiency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457200" indent="-457200" algn="l" defTabSz="914400" rtl="0" eaLnBrk="1" latinLnBrk="0" hangingPunct="1">
          <a:lnSpc>
            <a:spcPct val="90000"/>
          </a:lnSpc>
          <a:spcBef>
            <a:spcPts val="1000"/>
          </a:spcBef>
          <a:buFont typeface="+mj-lt"/>
          <a:buAutoNum type="arabicPeriod"/>
          <a:defRPr sz="2800" b="1" kern="1200" dirty="0" smtClean="0">
            <a:solidFill>
              <a:srgbClr val="56C107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Test_Template2</Template>
  <TotalTime>0</TotalTime>
  <Words>1165</Words>
  <Application>Microsoft Office PowerPoint</Application>
  <PresentationFormat>On-screen Show (4:3)</PresentationFormat>
  <Paragraphs>248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Benutzerdefiniertes Design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Water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Jimenez</dc:creator>
  <cp:lastModifiedBy>Eva Promes</cp:lastModifiedBy>
  <cp:revision>376</cp:revision>
  <cp:lastPrinted>2016-02-05T12:49:52Z</cp:lastPrinted>
  <dcterms:created xsi:type="dcterms:W3CDTF">2015-10-08T18:56:43Z</dcterms:created>
  <dcterms:modified xsi:type="dcterms:W3CDTF">2017-12-14T12:45:25Z</dcterms:modified>
</cp:coreProperties>
</file>